
<file path=[Content_Types].xml><?xml version="1.0" encoding="utf-8"?>
<Types xmlns="http://schemas.openxmlformats.org/package/2006/content-types">
  <Default Extension="fntdata" ContentType="application/x-fontdata"/>
  <Default Extension="jpeg" ContentType="image/jpeg"/>
  <Default Extension="png" ContentType="image/png"/>
  <Default Extension="rels" ContentType="application/vnd.openxmlformats-package.relationships+xml"/>
  <Default Extension="svg" ContentType="image/svg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embedTrueTypeFonts="1" saveSubsetFonts="1">
  <p:sldMasterIdLst>
    <p:sldMasterId id="2147483648" r:id="rId1"/>
  </p:sldMasterIdLst>
  <p:sldIdLst>
    <p:sldId id="267" r:id="rId2"/>
    <p:sldId id="256" r:id="rId3"/>
    <p:sldId id="257" r:id="rId4"/>
    <p:sldId id="264" r:id="rId5"/>
    <p:sldId id="276" r:id="rId6"/>
    <p:sldId id="258" r:id="rId7"/>
    <p:sldId id="268" r:id="rId8"/>
    <p:sldId id="269" r:id="rId9"/>
    <p:sldId id="270" r:id="rId10"/>
    <p:sldId id="263" r:id="rId11"/>
    <p:sldId id="271" r:id="rId12"/>
    <p:sldId id="272" r:id="rId13"/>
    <p:sldId id="273" r:id="rId14"/>
    <p:sldId id="275" r:id="rId15"/>
  </p:sldIdLst>
  <p:sldSz cx="18288000" cy="10287000"/>
  <p:notesSz cx="6858000" cy="9144000"/>
  <p:embeddedFontLst>
    <p:embeddedFont>
      <p:font typeface="Calibri" panose="020F0502020204030204" pitchFamily="34" charset="0"/>
      <p:regular r:id="rId16"/>
      <p:bold r:id="rId17"/>
      <p:italic r:id="rId18"/>
      <p:boldItalic r:id="rId19"/>
    </p:embeddedFont>
    <p:embeddedFont>
      <p:font typeface="Dosis Extra Bold" panose="02010903020202060003" pitchFamily="2" charset="0"/>
      <p:regular r:id="rId20"/>
      <p:bold r:id="rId21"/>
    </p:embeddedFont>
    <p:embeddedFont>
      <p:font typeface="Public Sans" pitchFamily="2" charset="0"/>
      <p:regular r:id="rId22"/>
    </p:embeddedFont>
    <p:embeddedFont>
      <p:font typeface="Public Sans Bold" pitchFamily="2" charset="0"/>
      <p:regular r:id="rId23"/>
    </p:embeddedFont>
    <p:embeddedFont>
      <p:font typeface="Tahoma" panose="020B0604030504040204" pitchFamily="34" charset="0"/>
      <p:regular r:id="rId24"/>
      <p:bold r:id="rId25"/>
    </p:embeddedFont>
  </p:embeddedFontLst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72833802-FEF1-4C79-8D5D-14CF1EAF98D9}" styleName="Light Style 2 - Accent 2">
    <a:wholeTbl>
      <a:tcTxStyle>
        <a:fontRef idx="minor">
          <a:scrgbClr r="0" g="0" b="0"/>
        </a:fontRef>
        <a:schemeClr val="tx1"/>
      </a:tcTxStyle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</a:tcBdr>
      </a:tcStyle>
    </a:band1H>
    <a:band1V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</a:tcBdr>
      </a:tcStyle>
    </a:band1V>
    <a:band2V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</a:tcBdr>
      </a:tcStyle>
    </a:band2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2"/>
              </a:solidFill>
            </a:ln>
          </a:top>
        </a:tcBdr>
      </a:tcStyle>
    </a:lastRow>
    <a:firstRow>
      <a:tcTxStyle b="on">
        <a:fontRef idx="minor">
          <a:scrgbClr r="0" g="0" b="0"/>
        </a:fontRef>
        <a:schemeClr val="bg1"/>
      </a:tcTxStyle>
      <a:tcStyle>
        <a:tcBdr/>
        <a:fillRef idx="1">
          <a:schemeClr val="accent2"/>
        </a:fillRef>
      </a:tcStyle>
    </a:firstRow>
  </a:tblStyle>
  <a:tblStyle styleId="{7E9639D4-E3E2-4D34-9284-5A2195B3D0D7}" styleName="Light Style 2">
    <a:wholeTbl>
      <a:tcTxStyle>
        <a:fontRef idx="minor">
          <a:scrgbClr r="0" g="0" b="0"/>
        </a:fontRef>
        <a:schemeClr val="tx1"/>
      </a:tcTxStyle>
      <a:tcStyle>
        <a:tcBdr>
          <a:left>
            <a:lnRef idx="1">
              <a:schemeClr val="tx1"/>
            </a:lnRef>
          </a:left>
          <a:right>
            <a:lnRef idx="1">
              <a:schemeClr val="tx1"/>
            </a:lnRef>
          </a:right>
          <a:top>
            <a:lnRef idx="1">
              <a:schemeClr val="tx1"/>
            </a:lnRef>
          </a:top>
          <a:bottom>
            <a:lnRef idx="1">
              <a:schemeClr val="tx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>
          <a:top>
            <a:lnRef idx="1">
              <a:schemeClr val="tx1"/>
            </a:lnRef>
          </a:top>
          <a:bottom>
            <a:lnRef idx="1">
              <a:schemeClr val="tx1"/>
            </a:lnRef>
          </a:bottom>
        </a:tcBdr>
      </a:tcStyle>
    </a:band1H>
    <a:band1V>
      <a:tcStyle>
        <a:tcBdr>
          <a:left>
            <a:lnRef idx="1">
              <a:schemeClr val="tx1"/>
            </a:lnRef>
          </a:left>
          <a:right>
            <a:lnRef idx="1">
              <a:schemeClr val="tx1"/>
            </a:lnRef>
          </a:right>
        </a:tcBdr>
      </a:tcStyle>
    </a:band1V>
    <a:band2V>
      <a:tcStyle>
        <a:tcBdr>
          <a:left>
            <a:lnRef idx="1">
              <a:schemeClr val="tx1"/>
            </a:lnRef>
          </a:left>
          <a:right>
            <a:lnRef idx="1">
              <a:schemeClr val="tx1"/>
            </a:lnRef>
          </a:right>
        </a:tcBdr>
      </a:tcStyle>
    </a:band2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tx1"/>
              </a:solidFill>
            </a:ln>
          </a:top>
        </a:tcBdr>
      </a:tcStyle>
    </a:lastRow>
    <a:firstRow>
      <a:tcTxStyle b="on">
        <a:fontRef idx="minor">
          <a:scrgbClr r="0" g="0" b="0"/>
        </a:fontRef>
        <a:schemeClr val="bg1"/>
      </a:tcTxStyle>
      <a:tcStyle>
        <a:tcBdr/>
        <a:fillRef idx="1">
          <a:schemeClr val="tx1"/>
        </a:fillRef>
      </a:tcStyle>
    </a:firstRow>
  </a:tblStyle>
  <a:tblStyle styleId="{5940675A-B579-460E-94D1-54222C63F5DA}" styleName="No Style, Table Grid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1" autoAdjust="0"/>
    <p:restoredTop sz="94632" autoAdjust="0"/>
  </p:normalViewPr>
  <p:slideViewPr>
    <p:cSldViewPr>
      <p:cViewPr varScale="1">
        <p:scale>
          <a:sx n="74" d="100"/>
          <a:sy n="74" d="100"/>
        </p:scale>
        <p:origin x="600" y="184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font" Target="fonts/font3.fntdata"/><Relationship Id="rId26" Type="http://schemas.openxmlformats.org/officeDocument/2006/relationships/presProps" Target="presProps.xml"/><Relationship Id="rId3" Type="http://schemas.openxmlformats.org/officeDocument/2006/relationships/slide" Target="slides/slide2.xml"/><Relationship Id="rId21" Type="http://schemas.openxmlformats.org/officeDocument/2006/relationships/font" Target="fonts/font6.fntdata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font" Target="fonts/font2.fntdata"/><Relationship Id="rId25" Type="http://schemas.openxmlformats.org/officeDocument/2006/relationships/font" Target="fonts/font10.fntdata"/><Relationship Id="rId2" Type="http://schemas.openxmlformats.org/officeDocument/2006/relationships/slide" Target="slides/slide1.xml"/><Relationship Id="rId16" Type="http://schemas.openxmlformats.org/officeDocument/2006/relationships/font" Target="fonts/font1.fntdata"/><Relationship Id="rId20" Type="http://schemas.openxmlformats.org/officeDocument/2006/relationships/font" Target="fonts/font5.fntdata"/><Relationship Id="rId29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font" Target="fonts/font9.fntdata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font" Target="fonts/font8.fntdata"/><Relationship Id="rId28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font" Target="fonts/font4.fntdata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font" Target="fonts/font7.fntdata"/><Relationship Id="rId27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9/9/22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9/9/22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9/9/22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9/9/22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9/9/22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9/9/22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9/9/22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9/9/22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9/9/22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9/9/22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9/9/22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9/9/22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svg"/><Relationship Id="rId7" Type="http://schemas.openxmlformats.org/officeDocument/2006/relationships/image" Target="../media/image7.sv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6.png"/><Relationship Id="rId5" Type="http://schemas.openxmlformats.org/officeDocument/2006/relationships/image" Target="../media/image5.svg"/><Relationship Id="rId4" Type="http://schemas.openxmlformats.org/officeDocument/2006/relationships/image" Target="../media/image4.png"/></Relationships>
</file>

<file path=ppt/slides/_rels/slide3.xml.rels><?xml version="1.0" encoding="UTF-8" standalone="yes"?>
<Relationships xmlns="http://schemas.openxmlformats.org/package/2006/relationships"><Relationship Id="rId8" Type="http://schemas.openxmlformats.org/officeDocument/2006/relationships/image" Target="../media/image14.png"/><Relationship Id="rId3" Type="http://schemas.openxmlformats.org/officeDocument/2006/relationships/image" Target="../media/image9.svg"/><Relationship Id="rId7" Type="http://schemas.openxmlformats.org/officeDocument/2006/relationships/image" Target="../media/image13.sv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2.png"/><Relationship Id="rId11" Type="http://schemas.openxmlformats.org/officeDocument/2006/relationships/image" Target="../media/image17.svg"/><Relationship Id="rId5" Type="http://schemas.openxmlformats.org/officeDocument/2006/relationships/image" Target="../media/image11.svg"/><Relationship Id="rId10" Type="http://schemas.openxmlformats.org/officeDocument/2006/relationships/image" Target="../media/image16.png"/><Relationship Id="rId4" Type="http://schemas.openxmlformats.org/officeDocument/2006/relationships/image" Target="../media/image10.png"/><Relationship Id="rId9" Type="http://schemas.openxmlformats.org/officeDocument/2006/relationships/image" Target="../media/image15.sv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svg"/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2.png"/><Relationship Id="rId5" Type="http://schemas.openxmlformats.org/officeDocument/2006/relationships/image" Target="../media/image21.svg"/><Relationship Id="rId4" Type="http://schemas.openxmlformats.org/officeDocument/2006/relationships/image" Target="../media/image20.png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image" Target="../media/image27.svg"/><Relationship Id="rId3" Type="http://schemas.openxmlformats.org/officeDocument/2006/relationships/image" Target="../media/image15.svg"/><Relationship Id="rId7" Type="http://schemas.openxmlformats.org/officeDocument/2006/relationships/image" Target="../media/image26.png"/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5.jpeg"/><Relationship Id="rId5" Type="http://schemas.openxmlformats.org/officeDocument/2006/relationships/image" Target="../media/image24.svg"/><Relationship Id="rId4" Type="http://schemas.openxmlformats.org/officeDocument/2006/relationships/image" Target="../media/image23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png"/><Relationship Id="rId2" Type="http://schemas.openxmlformats.org/officeDocument/2006/relationships/image" Target="../media/image28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2.svg"/><Relationship Id="rId5" Type="http://schemas.openxmlformats.org/officeDocument/2006/relationships/image" Target="../media/image31.png"/><Relationship Id="rId4" Type="http://schemas.openxmlformats.org/officeDocument/2006/relationships/image" Target="../media/image30.sv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4.jpeg"/><Relationship Id="rId2" Type="http://schemas.openxmlformats.org/officeDocument/2006/relationships/image" Target="../media/image33.jpe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5.png"/></Relationships>
</file>

<file path=ppt/slides/_rels/slide9.xml.rels><?xml version="1.0" encoding="UTF-8" standalone="yes"?>
<Relationships xmlns="http://schemas.openxmlformats.org/package/2006/relationships"><Relationship Id="rId8" Type="http://schemas.openxmlformats.org/officeDocument/2006/relationships/image" Target="../media/image14.png"/><Relationship Id="rId3" Type="http://schemas.openxmlformats.org/officeDocument/2006/relationships/image" Target="../media/image9.svg"/><Relationship Id="rId7" Type="http://schemas.openxmlformats.org/officeDocument/2006/relationships/image" Target="../media/image13.sv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2.png"/><Relationship Id="rId11" Type="http://schemas.openxmlformats.org/officeDocument/2006/relationships/image" Target="../media/image17.svg"/><Relationship Id="rId5" Type="http://schemas.openxmlformats.org/officeDocument/2006/relationships/image" Target="../media/image11.svg"/><Relationship Id="rId10" Type="http://schemas.openxmlformats.org/officeDocument/2006/relationships/image" Target="../media/image16.png"/><Relationship Id="rId4" Type="http://schemas.openxmlformats.org/officeDocument/2006/relationships/image" Target="../media/image10.png"/><Relationship Id="rId9" Type="http://schemas.openxmlformats.org/officeDocument/2006/relationships/image" Target="../media/image15.sv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svg"/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8.png"/><Relationship Id="rId5" Type="http://schemas.openxmlformats.org/officeDocument/2006/relationships/image" Target="../media/image37.svg"/><Relationship Id="rId4" Type="http://schemas.openxmlformats.org/officeDocument/2006/relationships/image" Target="../media/image36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svg"/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8.png"/><Relationship Id="rId5" Type="http://schemas.openxmlformats.org/officeDocument/2006/relationships/image" Target="../media/image37.svg"/><Relationship Id="rId4" Type="http://schemas.openxmlformats.org/officeDocument/2006/relationships/image" Target="../media/image36.png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9.png"/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1.jpeg"/><Relationship Id="rId2" Type="http://schemas.openxmlformats.org/officeDocument/2006/relationships/image" Target="../media/image40.jpe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D774B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4"/>
          <p:cNvSpPr txBox="1"/>
          <p:nvPr/>
        </p:nvSpPr>
        <p:spPr>
          <a:xfrm>
            <a:off x="1197342" y="1838281"/>
            <a:ext cx="14650341" cy="538609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4200"/>
              </a:lnSpc>
            </a:pPr>
            <a:r>
              <a:rPr lang="en-US" sz="3600" b="1" dirty="0" err="1">
                <a:solidFill>
                  <a:srgbClr val="002060"/>
                </a:solidFill>
                <a:latin typeface="Public Sans"/>
              </a:rPr>
              <a:t>Môn</a:t>
            </a:r>
            <a:r>
              <a:rPr lang="en-US" sz="3600" b="1" dirty="0">
                <a:solidFill>
                  <a:srgbClr val="002060"/>
                </a:solidFill>
                <a:latin typeface="Public Sans"/>
              </a:rPr>
              <a:t>: KHOA HỌC TỰ NHIÊN LỚP 6</a:t>
            </a:r>
          </a:p>
        </p:txBody>
      </p:sp>
      <p:grpSp>
        <p:nvGrpSpPr>
          <p:cNvPr id="5" name="Group 5"/>
          <p:cNvGrpSpPr/>
          <p:nvPr/>
        </p:nvGrpSpPr>
        <p:grpSpPr>
          <a:xfrm>
            <a:off x="2330836" y="3246798"/>
            <a:ext cx="4573811" cy="685800"/>
            <a:chOff x="0" y="0"/>
            <a:chExt cx="6098414" cy="914400"/>
          </a:xfrm>
        </p:grpSpPr>
        <p:sp>
          <p:nvSpPr>
            <p:cNvPr id="6" name="TextBox 6"/>
            <p:cNvSpPr txBox="1"/>
            <p:nvPr/>
          </p:nvSpPr>
          <p:spPr>
            <a:xfrm>
              <a:off x="950217" y="47625"/>
              <a:ext cx="5148198" cy="866775"/>
            </a:xfrm>
            <a:prstGeom prst="rect">
              <a:avLst/>
            </a:prstGeom>
          </p:spPr>
          <p:txBody>
            <a:bodyPr lIns="0" tIns="0" rIns="0" bIns="0" rtlCol="0" anchor="t">
              <a:spAutoFit/>
            </a:bodyPr>
            <a:lstStyle/>
            <a:p>
              <a:pPr>
                <a:lnSpc>
                  <a:spcPts val="4950"/>
                </a:lnSpc>
              </a:pPr>
              <a:r>
                <a:rPr lang="en-US" sz="4500" b="1" dirty="0">
                  <a:solidFill>
                    <a:schemeClr val="bg1"/>
                  </a:solidFill>
                  <a:latin typeface="Bangla Sangam MN" panose="02000000000000000000" pitchFamily="2" charset="0"/>
                  <a:cs typeface="Bangla Sangam MN" panose="02000000000000000000" pitchFamily="2" charset="0"/>
                </a:rPr>
                <a:t>1 </a:t>
              </a:r>
              <a:r>
                <a:rPr lang="en-US" sz="4500" b="1" dirty="0" err="1">
                  <a:solidFill>
                    <a:schemeClr val="bg1"/>
                  </a:solidFill>
                  <a:latin typeface="Bangla Sangam MN" panose="02000000000000000000" pitchFamily="2" charset="0"/>
                  <a:cs typeface="Bangla Sangam MN" panose="02000000000000000000" pitchFamily="2" charset="0"/>
                </a:rPr>
                <a:t>quyển</a:t>
              </a:r>
              <a:r>
                <a:rPr lang="en-US" sz="4500" b="1" dirty="0">
                  <a:solidFill>
                    <a:schemeClr val="bg1"/>
                  </a:solidFill>
                  <a:latin typeface="Bangla Sangam MN" panose="02000000000000000000" pitchFamily="2" charset="0"/>
                  <a:cs typeface="Bangla Sangam MN" panose="02000000000000000000" pitchFamily="2" charset="0"/>
                </a:rPr>
                <a:t> </a:t>
              </a:r>
              <a:r>
                <a:rPr lang="en-US" sz="4500" b="1" dirty="0" err="1">
                  <a:solidFill>
                    <a:schemeClr val="bg1"/>
                  </a:solidFill>
                  <a:latin typeface="Bangla Sangam MN" panose="02000000000000000000" pitchFamily="2" charset="0"/>
                  <a:cs typeface="Bangla Sangam MN" panose="02000000000000000000" pitchFamily="2" charset="0"/>
                </a:rPr>
                <a:t>sách</a:t>
              </a:r>
              <a:r>
                <a:rPr lang="en-US" sz="4500" b="1" dirty="0">
                  <a:solidFill>
                    <a:schemeClr val="bg1"/>
                  </a:solidFill>
                  <a:latin typeface="Bangla Sangam MN" panose="02000000000000000000" pitchFamily="2" charset="0"/>
                  <a:cs typeface="Bangla Sangam MN" panose="02000000000000000000" pitchFamily="2" charset="0"/>
                </a:rPr>
                <a:t> </a:t>
              </a:r>
            </a:p>
          </p:txBody>
        </p:sp>
        <p:grpSp>
          <p:nvGrpSpPr>
            <p:cNvPr id="7" name="Group 7"/>
            <p:cNvGrpSpPr/>
            <p:nvPr/>
          </p:nvGrpSpPr>
          <p:grpSpPr>
            <a:xfrm rot="-10800000">
              <a:off x="0" y="237178"/>
              <a:ext cx="438213" cy="438213"/>
              <a:chOff x="0" y="0"/>
              <a:chExt cx="6350000" cy="6350000"/>
            </a:xfrm>
          </p:grpSpPr>
          <p:sp>
            <p:nvSpPr>
              <p:cNvPr id="8" name="Freeform 8"/>
              <p:cNvSpPr/>
              <p:nvPr/>
            </p:nvSpPr>
            <p:spPr>
              <a:xfrm>
                <a:off x="14167" y="0"/>
                <a:ext cx="6321665" cy="6350000"/>
              </a:xfrm>
              <a:custGeom>
                <a:avLst/>
                <a:gdLst/>
                <a:ahLst/>
                <a:cxnLst/>
                <a:rect l="l" t="t" r="r" b="b"/>
                <a:pathLst>
                  <a:path w="6321665" h="6350000">
                    <a:moveTo>
                      <a:pt x="3160833" y="0"/>
                    </a:moveTo>
                    <a:lnTo>
                      <a:pt x="3160833" y="0"/>
                    </a:lnTo>
                    <a:cubicBezTo>
                      <a:pt x="4908795" y="7817"/>
                      <a:pt x="6321666" y="1427021"/>
                      <a:pt x="6321666" y="3175000"/>
                    </a:cubicBezTo>
                    <a:cubicBezTo>
                      <a:pt x="6321666" y="4922979"/>
                      <a:pt x="4908795" y="6342183"/>
                      <a:pt x="3160833" y="6350000"/>
                    </a:cubicBezTo>
                    <a:cubicBezTo>
                      <a:pt x="1412871" y="6342183"/>
                      <a:pt x="0" y="4922979"/>
                      <a:pt x="0" y="3175000"/>
                    </a:cubicBezTo>
                    <a:cubicBezTo>
                      <a:pt x="0" y="1427021"/>
                      <a:pt x="1412871" y="7817"/>
                      <a:pt x="3160833" y="0"/>
                    </a:cubicBezTo>
                    <a:close/>
                  </a:path>
                </a:pathLst>
              </a:custGeom>
              <a:solidFill>
                <a:srgbClr val="0C0D0E"/>
              </a:solidFill>
            </p:spPr>
          </p:sp>
        </p:grpSp>
      </p:grpSp>
      <p:grpSp>
        <p:nvGrpSpPr>
          <p:cNvPr id="13" name="Group 13"/>
          <p:cNvGrpSpPr/>
          <p:nvPr/>
        </p:nvGrpSpPr>
        <p:grpSpPr>
          <a:xfrm>
            <a:off x="11055427" y="3736184"/>
            <a:ext cx="5947144" cy="654025"/>
            <a:chOff x="0" y="47625"/>
            <a:chExt cx="7929524" cy="872033"/>
          </a:xfrm>
        </p:grpSpPr>
        <p:sp>
          <p:nvSpPr>
            <p:cNvPr id="14" name="TextBox 14"/>
            <p:cNvSpPr txBox="1"/>
            <p:nvPr/>
          </p:nvSpPr>
          <p:spPr>
            <a:xfrm>
              <a:off x="950217" y="47625"/>
              <a:ext cx="6979307" cy="872033"/>
            </a:xfrm>
            <a:prstGeom prst="rect">
              <a:avLst/>
            </a:prstGeom>
          </p:spPr>
          <p:txBody>
            <a:bodyPr wrap="square" lIns="0" tIns="0" rIns="0" bIns="0" rtlCol="0" anchor="t">
              <a:spAutoFit/>
            </a:bodyPr>
            <a:lstStyle/>
            <a:p>
              <a:pPr>
                <a:lnSpc>
                  <a:spcPts val="4950"/>
                </a:lnSpc>
              </a:pPr>
              <a:r>
                <a:rPr lang="en-US" sz="4500" b="1" dirty="0">
                  <a:solidFill>
                    <a:srgbClr val="FFFFFF"/>
                  </a:solidFill>
                  <a:latin typeface="Bangla Sangam MN" panose="02000000000000000000" pitchFamily="2" charset="0"/>
                  <a:cs typeface="Bangla Sangam MN" panose="02000000000000000000" pitchFamily="2" charset="0"/>
                </a:rPr>
                <a:t>2 </a:t>
              </a:r>
              <a:r>
                <a:rPr lang="en-US" sz="4500" b="1" dirty="0" err="1">
                  <a:solidFill>
                    <a:srgbClr val="FFFFFF"/>
                  </a:solidFill>
                  <a:latin typeface="Bangla Sangam MN" panose="02000000000000000000" pitchFamily="2" charset="0"/>
                  <a:cs typeface="Bangla Sangam MN" panose="02000000000000000000" pitchFamily="2" charset="0"/>
                </a:rPr>
                <a:t>quyển</a:t>
              </a:r>
              <a:r>
                <a:rPr lang="en-US" sz="4500" b="1" dirty="0">
                  <a:solidFill>
                    <a:srgbClr val="FFFFFF"/>
                  </a:solidFill>
                  <a:latin typeface="Bangla Sangam MN" panose="02000000000000000000" pitchFamily="2" charset="0"/>
                  <a:cs typeface="Bangla Sangam MN" panose="02000000000000000000" pitchFamily="2" charset="0"/>
                </a:rPr>
                <a:t> </a:t>
              </a:r>
              <a:r>
                <a:rPr lang="en-US" sz="4500" b="1" dirty="0" err="1">
                  <a:solidFill>
                    <a:srgbClr val="FFFFFF"/>
                  </a:solidFill>
                  <a:latin typeface="Bangla Sangam MN" panose="02000000000000000000" pitchFamily="2" charset="0"/>
                  <a:cs typeface="Bangla Sangam MN" panose="02000000000000000000" pitchFamily="2" charset="0"/>
                </a:rPr>
                <a:t>tập</a:t>
              </a:r>
              <a:r>
                <a:rPr lang="en-US" sz="4500" b="1" dirty="0">
                  <a:solidFill>
                    <a:srgbClr val="FFFFFF"/>
                  </a:solidFill>
                  <a:latin typeface="Bangla Sangam MN" panose="02000000000000000000" pitchFamily="2" charset="0"/>
                  <a:cs typeface="Bangla Sangam MN" panose="02000000000000000000" pitchFamily="2" charset="0"/>
                </a:rPr>
                <a:t> </a:t>
              </a:r>
              <a:r>
                <a:rPr lang="en-US" sz="4500" b="1" dirty="0" err="1">
                  <a:solidFill>
                    <a:srgbClr val="FFFFFF"/>
                  </a:solidFill>
                  <a:latin typeface="Bangla Sangam MN" panose="02000000000000000000" pitchFamily="2" charset="0"/>
                  <a:cs typeface="Bangla Sangam MN" panose="02000000000000000000" pitchFamily="2" charset="0"/>
                </a:rPr>
                <a:t>trắng</a:t>
              </a:r>
              <a:endParaRPr lang="en-US" sz="4500" b="1" dirty="0">
                <a:solidFill>
                  <a:srgbClr val="FFFFFF"/>
                </a:solidFill>
                <a:latin typeface="Bangla Sangam MN" panose="02000000000000000000" pitchFamily="2" charset="0"/>
                <a:cs typeface="Bangla Sangam MN" panose="02000000000000000000" pitchFamily="2" charset="0"/>
              </a:endParaRPr>
            </a:p>
          </p:txBody>
        </p:sp>
        <p:grpSp>
          <p:nvGrpSpPr>
            <p:cNvPr id="15" name="Group 15"/>
            <p:cNvGrpSpPr/>
            <p:nvPr/>
          </p:nvGrpSpPr>
          <p:grpSpPr>
            <a:xfrm rot="-10800000">
              <a:off x="0" y="237178"/>
              <a:ext cx="438213" cy="438213"/>
              <a:chOff x="0" y="0"/>
              <a:chExt cx="6350000" cy="6350000"/>
            </a:xfrm>
          </p:grpSpPr>
          <p:sp>
            <p:nvSpPr>
              <p:cNvPr id="16" name="Freeform 16"/>
              <p:cNvSpPr/>
              <p:nvPr/>
            </p:nvSpPr>
            <p:spPr>
              <a:xfrm>
                <a:off x="14167" y="0"/>
                <a:ext cx="6321665" cy="6350000"/>
              </a:xfrm>
              <a:custGeom>
                <a:avLst/>
                <a:gdLst/>
                <a:ahLst/>
                <a:cxnLst/>
                <a:rect l="l" t="t" r="r" b="b"/>
                <a:pathLst>
                  <a:path w="6321665" h="6350000">
                    <a:moveTo>
                      <a:pt x="3160833" y="0"/>
                    </a:moveTo>
                    <a:lnTo>
                      <a:pt x="3160833" y="0"/>
                    </a:lnTo>
                    <a:cubicBezTo>
                      <a:pt x="4908795" y="7817"/>
                      <a:pt x="6321666" y="1427021"/>
                      <a:pt x="6321666" y="3175000"/>
                    </a:cubicBezTo>
                    <a:cubicBezTo>
                      <a:pt x="6321666" y="4922979"/>
                      <a:pt x="4908795" y="6342183"/>
                      <a:pt x="3160833" y="6350000"/>
                    </a:cubicBezTo>
                    <a:cubicBezTo>
                      <a:pt x="1412871" y="6342183"/>
                      <a:pt x="0" y="4922979"/>
                      <a:pt x="0" y="3175000"/>
                    </a:cubicBezTo>
                    <a:cubicBezTo>
                      <a:pt x="0" y="1427021"/>
                      <a:pt x="1412871" y="7817"/>
                      <a:pt x="3160833" y="0"/>
                    </a:cubicBezTo>
                    <a:close/>
                  </a:path>
                </a:pathLst>
              </a:custGeom>
              <a:solidFill>
                <a:srgbClr val="0C0D0E"/>
              </a:solidFill>
            </p:spPr>
          </p:sp>
        </p:grpSp>
      </p:grpSp>
      <p:pic>
        <p:nvPicPr>
          <p:cNvPr id="34" name="Picture 33">
            <a:extLst>
              <a:ext uri="{FF2B5EF4-FFF2-40B4-BE49-F238E27FC236}">
                <a16:creationId xmlns:a16="http://schemas.microsoft.com/office/drawing/2014/main" id="{293306E5-CFF4-734C-8B10-9504123F3D08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658762" y="4138926"/>
            <a:ext cx="3909671" cy="5522410"/>
          </a:xfrm>
          <a:prstGeom prst="rect">
            <a:avLst/>
          </a:prstGeom>
        </p:spPr>
      </p:pic>
      <p:sp>
        <p:nvSpPr>
          <p:cNvPr id="35" name="TextBox 34">
            <a:extLst>
              <a:ext uri="{FF2B5EF4-FFF2-40B4-BE49-F238E27FC236}">
                <a16:creationId xmlns:a16="http://schemas.microsoft.com/office/drawing/2014/main" id="{F3CA03CF-5BDC-2043-AD05-B06995A5DDBB}"/>
              </a:ext>
            </a:extLst>
          </p:cNvPr>
          <p:cNvSpPr txBox="1"/>
          <p:nvPr/>
        </p:nvSpPr>
        <p:spPr>
          <a:xfrm>
            <a:off x="10268574" y="5250260"/>
            <a:ext cx="6322683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VN" sz="4000" dirty="0"/>
              <a:t>1 quyển ghi: “bài học KHTN”</a:t>
            </a:r>
          </a:p>
        </p:txBody>
      </p:sp>
      <p:sp>
        <p:nvSpPr>
          <p:cNvPr id="36" name="TextBox 35">
            <a:extLst>
              <a:ext uri="{FF2B5EF4-FFF2-40B4-BE49-F238E27FC236}">
                <a16:creationId xmlns:a16="http://schemas.microsoft.com/office/drawing/2014/main" id="{E8DD40B5-70D8-7A4D-A419-012457035C02}"/>
              </a:ext>
            </a:extLst>
          </p:cNvPr>
          <p:cNvSpPr txBox="1"/>
          <p:nvPr/>
        </p:nvSpPr>
        <p:spPr>
          <a:xfrm>
            <a:off x="10268574" y="6395641"/>
            <a:ext cx="6322683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VN" sz="4000" dirty="0"/>
              <a:t>1 quyển ghi: “bài tập KHTN”</a:t>
            </a:r>
          </a:p>
        </p:txBody>
      </p:sp>
      <p:sp>
        <p:nvSpPr>
          <p:cNvPr id="41" name="Double Brace 40">
            <a:extLst>
              <a:ext uri="{FF2B5EF4-FFF2-40B4-BE49-F238E27FC236}">
                <a16:creationId xmlns:a16="http://schemas.microsoft.com/office/drawing/2014/main" id="{4E5B9E95-18FE-C84A-A480-BD71F4830425}"/>
              </a:ext>
            </a:extLst>
          </p:cNvPr>
          <p:cNvSpPr/>
          <p:nvPr/>
        </p:nvSpPr>
        <p:spPr>
          <a:xfrm>
            <a:off x="9677400" y="5137030"/>
            <a:ext cx="7162800" cy="2209800"/>
          </a:xfrm>
          <a:prstGeom prst="bracePair">
            <a:avLst/>
          </a:prstGeom>
        </p:spPr>
        <p:style>
          <a:lnRef idx="3">
            <a:schemeClr val="accent4"/>
          </a:lnRef>
          <a:fillRef idx="0">
            <a:schemeClr val="accent4"/>
          </a:fillRef>
          <a:effectRef idx="2">
            <a:schemeClr val="accent4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VN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9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32" dur="500"/>
                                        <p:tgtEl>
                                          <p:spTgt spid="4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5" grpId="0"/>
      <p:bldP spid="36" grpId="0"/>
      <p:bldP spid="41" grpId="0" animBg="1"/>
    </p:bld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94A5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rcRect/>
          <a:stretch>
            <a:fillRect/>
          </a:stretch>
        </p:blipFill>
        <p:spPr>
          <a:xfrm>
            <a:off x="2081334" y="764647"/>
            <a:ext cx="14125331" cy="8757705"/>
          </a:xfrm>
          <a:prstGeom prst="rect">
            <a:avLst/>
          </a:prstGeom>
        </p:spPr>
      </p:pic>
      <p:pic>
        <p:nvPicPr>
          <p:cNvPr id="3" name="Picture 3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5"/>
              </a:ext>
            </a:extLst>
          </a:blip>
          <a:srcRect/>
          <a:stretch>
            <a:fillRect/>
          </a:stretch>
        </p:blipFill>
        <p:spPr>
          <a:xfrm rot="-1992869">
            <a:off x="585165" y="7472104"/>
            <a:ext cx="6336918" cy="1244340"/>
          </a:xfrm>
          <a:prstGeom prst="rect">
            <a:avLst/>
          </a:prstGeom>
        </p:spPr>
      </p:pic>
      <p:pic>
        <p:nvPicPr>
          <p:cNvPr id="4" name="Picture 4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7"/>
              </a:ext>
            </a:extLst>
          </a:blip>
          <a:srcRect/>
          <a:stretch>
            <a:fillRect/>
          </a:stretch>
        </p:blipFill>
        <p:spPr>
          <a:xfrm rot="1721756">
            <a:off x="13938718" y="1344239"/>
            <a:ext cx="4403184" cy="2369714"/>
          </a:xfrm>
          <a:prstGeom prst="rect">
            <a:avLst/>
          </a:prstGeom>
        </p:spPr>
      </p:pic>
      <p:grpSp>
        <p:nvGrpSpPr>
          <p:cNvPr id="5" name="Group 5"/>
          <p:cNvGrpSpPr/>
          <p:nvPr/>
        </p:nvGrpSpPr>
        <p:grpSpPr>
          <a:xfrm>
            <a:off x="3962400" y="2374936"/>
            <a:ext cx="11092498" cy="3929639"/>
            <a:chOff x="-813439" y="-85725"/>
            <a:chExt cx="14789995" cy="5239518"/>
          </a:xfrm>
        </p:grpSpPr>
        <p:sp>
          <p:nvSpPr>
            <p:cNvPr id="6" name="TextBox 6"/>
            <p:cNvSpPr txBox="1"/>
            <p:nvPr/>
          </p:nvSpPr>
          <p:spPr>
            <a:xfrm>
              <a:off x="-813439" y="554244"/>
              <a:ext cx="14789995" cy="4599549"/>
            </a:xfrm>
            <a:prstGeom prst="rect">
              <a:avLst/>
            </a:prstGeom>
          </p:spPr>
          <p:txBody>
            <a:bodyPr wrap="square" lIns="0" tIns="0" rIns="0" bIns="0" rtlCol="0" anchor="t">
              <a:spAutoFit/>
            </a:bodyPr>
            <a:lstStyle/>
            <a:p>
              <a:pPr algn="ctr">
                <a:lnSpc>
                  <a:spcPts val="14300"/>
                </a:lnSpc>
              </a:pPr>
              <a:r>
                <a:rPr lang="en-US" sz="8000" b="1" dirty="0" err="1">
                  <a:solidFill>
                    <a:srgbClr val="0C0D0E"/>
                  </a:solidFill>
                  <a:latin typeface="Times New Roman" panose="02020603050405020304" pitchFamily="18" charset="0"/>
                  <a:ea typeface="Brush Script MT" panose="03060802040406070304" pitchFamily="66" charset="-122"/>
                  <a:cs typeface="Times New Roman" panose="02020603050405020304" pitchFamily="18" charset="0"/>
                </a:rPr>
                <a:t>Bài</a:t>
              </a:r>
              <a:r>
                <a:rPr lang="en-US" sz="8000" b="1" dirty="0">
                  <a:solidFill>
                    <a:srgbClr val="0C0D0E"/>
                  </a:solidFill>
                  <a:latin typeface="Times New Roman" panose="02020603050405020304" pitchFamily="18" charset="0"/>
                  <a:ea typeface="Brush Script MT" panose="03060802040406070304" pitchFamily="66" charset="-122"/>
                  <a:cs typeface="Times New Roman" panose="02020603050405020304" pitchFamily="18" charset="0"/>
                </a:rPr>
                <a:t> 1: GIỚI THIỆU VỀ </a:t>
              </a:r>
            </a:p>
            <a:p>
              <a:pPr algn="ctr">
                <a:lnSpc>
                  <a:spcPts val="14300"/>
                </a:lnSpc>
              </a:pPr>
              <a:r>
                <a:rPr lang="en-US" sz="8000" b="1" dirty="0">
                  <a:solidFill>
                    <a:srgbClr val="0C0D0E"/>
                  </a:solidFill>
                  <a:latin typeface="Times New Roman" panose="02020603050405020304" pitchFamily="18" charset="0"/>
                  <a:ea typeface="Brush Script MT" panose="03060802040406070304" pitchFamily="66" charset="-122"/>
                  <a:cs typeface="Times New Roman" panose="02020603050405020304" pitchFamily="18" charset="0"/>
                </a:rPr>
                <a:t>KHOA HỌC TỰ NHIÊN</a:t>
              </a:r>
            </a:p>
          </p:txBody>
        </p:sp>
        <p:sp>
          <p:nvSpPr>
            <p:cNvPr id="8" name="TextBox 8"/>
            <p:cNvSpPr txBox="1"/>
            <p:nvPr/>
          </p:nvSpPr>
          <p:spPr>
            <a:xfrm>
              <a:off x="0" y="-85725"/>
              <a:ext cx="12190722" cy="792692"/>
            </a:xfrm>
            <a:prstGeom prst="rect">
              <a:avLst/>
            </a:prstGeom>
          </p:spPr>
          <p:txBody>
            <a:bodyPr lIns="0" tIns="0" rIns="0" bIns="0" rtlCol="0" anchor="t">
              <a:spAutoFit/>
            </a:bodyPr>
            <a:lstStyle/>
            <a:p>
              <a:pPr algn="ctr">
                <a:lnSpc>
                  <a:spcPts val="4900"/>
                </a:lnSpc>
              </a:pPr>
              <a:r>
                <a:rPr lang="en-US" sz="3500" dirty="0">
                  <a:solidFill>
                    <a:srgbClr val="C00000"/>
                  </a:solidFill>
                  <a:latin typeface="Public Sans Bold"/>
                </a:rPr>
                <a:t>PHẦN MỞ ĐẦU</a:t>
              </a:r>
            </a:p>
          </p:txBody>
        </p:sp>
      </p:grp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753089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rcRect/>
          <a:stretch>
            <a:fillRect/>
          </a:stretch>
        </p:blipFill>
        <p:spPr>
          <a:xfrm>
            <a:off x="2983257" y="1028700"/>
            <a:ext cx="10980624" cy="7446859"/>
          </a:xfrm>
          <a:prstGeom prst="rect">
            <a:avLst/>
          </a:prstGeom>
        </p:spPr>
      </p:pic>
      <p:pic>
        <p:nvPicPr>
          <p:cNvPr id="3" name="Picture 3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5"/>
              </a:ext>
            </a:extLst>
          </a:blip>
          <a:srcRect/>
          <a:stretch>
            <a:fillRect/>
          </a:stretch>
        </p:blipFill>
        <p:spPr>
          <a:xfrm>
            <a:off x="18592800" y="7962900"/>
            <a:ext cx="3748209" cy="4114800"/>
          </a:xfrm>
          <a:prstGeom prst="rect">
            <a:avLst/>
          </a:prstGeom>
        </p:spPr>
      </p:pic>
      <p:pic>
        <p:nvPicPr>
          <p:cNvPr id="4" name="Picture 4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7"/>
              </a:ext>
            </a:extLst>
          </a:blip>
          <a:srcRect/>
          <a:stretch>
            <a:fillRect/>
          </a:stretch>
        </p:blipFill>
        <p:spPr>
          <a:xfrm rot="2162917">
            <a:off x="13175108" y="3402896"/>
            <a:ext cx="2584362" cy="5022612"/>
          </a:xfrm>
          <a:prstGeom prst="rect">
            <a:avLst/>
          </a:prstGeom>
        </p:spPr>
      </p:pic>
      <p:pic>
        <p:nvPicPr>
          <p:cNvPr id="5" name="Picture 5"/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9"/>
              </a:ext>
            </a:extLst>
          </a:blip>
          <a:srcRect/>
          <a:stretch>
            <a:fillRect/>
          </a:stretch>
        </p:blipFill>
        <p:spPr>
          <a:xfrm rot="-2277164">
            <a:off x="1167097" y="968425"/>
            <a:ext cx="999552" cy="952073"/>
          </a:xfrm>
          <a:prstGeom prst="rect">
            <a:avLst/>
          </a:prstGeom>
        </p:spPr>
      </p:pic>
      <p:grpSp>
        <p:nvGrpSpPr>
          <p:cNvPr id="6" name="Group 6"/>
          <p:cNvGrpSpPr/>
          <p:nvPr/>
        </p:nvGrpSpPr>
        <p:grpSpPr>
          <a:xfrm>
            <a:off x="1296501" y="2394584"/>
            <a:ext cx="728771" cy="728771"/>
            <a:chOff x="0" y="0"/>
            <a:chExt cx="6350000" cy="6350000"/>
          </a:xfrm>
        </p:grpSpPr>
        <p:sp>
          <p:nvSpPr>
            <p:cNvPr id="7" name="Freeform 7"/>
            <p:cNvSpPr/>
            <p:nvPr/>
          </p:nvSpPr>
          <p:spPr>
            <a:xfrm>
              <a:off x="14167" y="0"/>
              <a:ext cx="6321665" cy="6350000"/>
            </a:xfrm>
            <a:custGeom>
              <a:avLst/>
              <a:gdLst/>
              <a:ahLst/>
              <a:cxnLst/>
              <a:rect l="l" t="t" r="r" b="b"/>
              <a:pathLst>
                <a:path w="6321665" h="6350000">
                  <a:moveTo>
                    <a:pt x="3160833" y="0"/>
                  </a:moveTo>
                  <a:lnTo>
                    <a:pt x="3160833" y="0"/>
                  </a:lnTo>
                  <a:cubicBezTo>
                    <a:pt x="4908795" y="7817"/>
                    <a:pt x="6321666" y="1427021"/>
                    <a:pt x="6321666" y="3175000"/>
                  </a:cubicBezTo>
                  <a:cubicBezTo>
                    <a:pt x="6321666" y="4922979"/>
                    <a:pt x="4908795" y="6342183"/>
                    <a:pt x="3160833" y="6350000"/>
                  </a:cubicBezTo>
                  <a:cubicBezTo>
                    <a:pt x="1412871" y="6342183"/>
                    <a:pt x="0" y="4922979"/>
                    <a:pt x="0" y="3175000"/>
                  </a:cubicBezTo>
                  <a:cubicBezTo>
                    <a:pt x="0" y="1427021"/>
                    <a:pt x="1412871" y="7817"/>
                    <a:pt x="3160833" y="0"/>
                  </a:cubicBezTo>
                  <a:close/>
                </a:path>
              </a:pathLst>
            </a:custGeom>
            <a:solidFill>
              <a:srgbClr val="ED774B"/>
            </a:solidFill>
          </p:spPr>
        </p:sp>
      </p:grpSp>
      <p:sp>
        <p:nvSpPr>
          <p:cNvPr id="9" name="TextBox 9"/>
          <p:cNvSpPr txBox="1"/>
          <p:nvPr/>
        </p:nvSpPr>
        <p:spPr>
          <a:xfrm>
            <a:off x="3780143" y="1740246"/>
            <a:ext cx="10271488" cy="1356140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>
              <a:lnSpc>
                <a:spcPts val="11550"/>
              </a:lnSpc>
            </a:pPr>
            <a:r>
              <a:rPr lang="en-US" sz="8000" b="1" dirty="0">
                <a:solidFill>
                  <a:srgbClr val="FFFF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I. </a:t>
            </a:r>
            <a:r>
              <a:rPr lang="en-US" sz="8000" b="1" dirty="0" err="1">
                <a:solidFill>
                  <a:srgbClr val="FFFF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Giới</a:t>
            </a:r>
            <a:r>
              <a:rPr lang="en-US" sz="8000" b="1" dirty="0">
                <a:solidFill>
                  <a:srgbClr val="FFFF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8000" b="1" dirty="0" err="1">
                <a:solidFill>
                  <a:srgbClr val="FFFF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thiệu</a:t>
            </a:r>
            <a:r>
              <a:rPr lang="en-US" sz="8000" b="1" dirty="0">
                <a:solidFill>
                  <a:srgbClr val="FFFF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8000" b="1" dirty="0" err="1">
                <a:solidFill>
                  <a:srgbClr val="FFFF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về</a:t>
            </a:r>
            <a:r>
              <a:rPr lang="en-US" sz="8000" b="1" dirty="0">
                <a:solidFill>
                  <a:srgbClr val="FFFF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KHTN</a:t>
            </a:r>
          </a:p>
        </p:txBody>
      </p:sp>
      <p:pic>
        <p:nvPicPr>
          <p:cNvPr id="10" name="Picture 10"/>
          <p:cNvPicPr>
            <a:picLocks noChangeAspect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11"/>
              </a:ext>
            </a:extLst>
          </a:blip>
          <a:srcRect/>
          <a:stretch>
            <a:fillRect/>
          </a:stretch>
        </p:blipFill>
        <p:spPr>
          <a:xfrm>
            <a:off x="1240123" y="4943543"/>
            <a:ext cx="841525" cy="4325598"/>
          </a:xfrm>
          <a:prstGeom prst="rect">
            <a:avLst/>
          </a:prstGeom>
        </p:spPr>
      </p:pic>
      <p:sp>
        <p:nvSpPr>
          <p:cNvPr id="11" name="TextBox 10">
            <a:extLst>
              <a:ext uri="{FF2B5EF4-FFF2-40B4-BE49-F238E27FC236}">
                <a16:creationId xmlns:a16="http://schemas.microsoft.com/office/drawing/2014/main" id="{AD3EF2C5-F583-374C-A032-91A630DBCE6E}"/>
              </a:ext>
            </a:extLst>
          </p:cNvPr>
          <p:cNvSpPr txBox="1"/>
          <p:nvPr/>
        </p:nvSpPr>
        <p:spPr>
          <a:xfrm>
            <a:off x="3286962" y="3313473"/>
            <a:ext cx="11257850" cy="230832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VN" sz="4800" dirty="0"/>
              <a:t>Hoạt động con người chủ động tìm tòi, khám phá tri thức khoa học gọi </a:t>
            </a:r>
            <a:r>
              <a:rPr lang="en-VN" sz="4800" b="1" dirty="0">
                <a:solidFill>
                  <a:srgbClr val="FFFF00"/>
                </a:solidFill>
              </a:rPr>
              <a:t>là hoạt động nghiên cứu khoa học.</a:t>
            </a:r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D774B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7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rcRect/>
          <a:stretch>
            <a:fillRect/>
          </a:stretch>
        </p:blipFill>
        <p:spPr>
          <a:xfrm flipH="1">
            <a:off x="50321" y="720926"/>
            <a:ext cx="7443683" cy="8171707"/>
          </a:xfrm>
          <a:prstGeom prst="rect">
            <a:avLst/>
          </a:prstGeom>
        </p:spPr>
      </p:pic>
      <p:sp>
        <p:nvSpPr>
          <p:cNvPr id="10" name="TextBox 10"/>
          <p:cNvSpPr txBox="1"/>
          <p:nvPr/>
        </p:nvSpPr>
        <p:spPr>
          <a:xfrm>
            <a:off x="914400" y="1390773"/>
            <a:ext cx="5935577" cy="6083140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>
              <a:lnSpc>
                <a:spcPct val="150000"/>
              </a:lnSpc>
            </a:pPr>
            <a:r>
              <a:rPr lang="en-US" sz="5400" dirty="0" err="1">
                <a:solidFill>
                  <a:srgbClr val="0C0D0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Hoạt</a:t>
            </a:r>
            <a:r>
              <a:rPr lang="en-US" sz="5400" dirty="0">
                <a:solidFill>
                  <a:srgbClr val="0C0D0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5400" dirty="0" err="1">
                <a:solidFill>
                  <a:srgbClr val="0C0D0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động</a:t>
            </a:r>
            <a:r>
              <a:rPr lang="en-US" sz="5400" dirty="0">
                <a:solidFill>
                  <a:srgbClr val="0C0D0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5400" dirty="0" err="1">
                <a:solidFill>
                  <a:srgbClr val="0C0D0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nào</a:t>
            </a:r>
            <a:r>
              <a:rPr lang="en-US" sz="5400" dirty="0">
                <a:solidFill>
                  <a:srgbClr val="0C0D0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5400" dirty="0" err="1">
                <a:solidFill>
                  <a:srgbClr val="0C0D0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trong</a:t>
            </a:r>
            <a:r>
              <a:rPr lang="en-US" sz="5400" dirty="0">
                <a:solidFill>
                  <a:srgbClr val="0C0D0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5400" dirty="0" err="1">
                <a:solidFill>
                  <a:srgbClr val="0C0D0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các</a:t>
            </a:r>
            <a:r>
              <a:rPr lang="en-US" sz="5400" dirty="0">
                <a:solidFill>
                  <a:srgbClr val="0C0D0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5400" dirty="0" err="1">
                <a:solidFill>
                  <a:srgbClr val="0C0D0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hình</a:t>
            </a:r>
            <a:r>
              <a:rPr lang="en-US" sz="5400" dirty="0">
                <a:solidFill>
                  <a:srgbClr val="0C0D0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5400" dirty="0" err="1">
                <a:solidFill>
                  <a:srgbClr val="0C0D0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từ</a:t>
            </a:r>
            <a:r>
              <a:rPr lang="en-US" sz="5400" dirty="0">
                <a:solidFill>
                  <a:srgbClr val="0C0D0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5400" dirty="0" err="1">
                <a:solidFill>
                  <a:srgbClr val="0C0D0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Hình</a:t>
            </a:r>
            <a:r>
              <a:rPr lang="en-US" sz="5400" dirty="0">
                <a:solidFill>
                  <a:srgbClr val="0C0D0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1.1 </a:t>
            </a:r>
            <a:r>
              <a:rPr lang="en-US" sz="5400" dirty="0" err="1">
                <a:solidFill>
                  <a:srgbClr val="0C0D0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đến</a:t>
            </a:r>
            <a:r>
              <a:rPr lang="en-US" sz="5400" dirty="0">
                <a:solidFill>
                  <a:srgbClr val="0C0D0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5400" dirty="0" err="1">
                <a:solidFill>
                  <a:srgbClr val="0C0D0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hình</a:t>
            </a:r>
            <a:r>
              <a:rPr lang="en-US" sz="5400" dirty="0">
                <a:solidFill>
                  <a:srgbClr val="0C0D0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1.6 </a:t>
            </a:r>
            <a:r>
              <a:rPr lang="en-US" sz="5400" dirty="0" err="1">
                <a:solidFill>
                  <a:srgbClr val="0C0D0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là</a:t>
            </a:r>
            <a:r>
              <a:rPr lang="en-US" sz="5400" dirty="0">
                <a:solidFill>
                  <a:srgbClr val="0C0D0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5400" dirty="0" err="1">
                <a:solidFill>
                  <a:srgbClr val="0C0D0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hoạt</a:t>
            </a:r>
            <a:r>
              <a:rPr lang="en-US" sz="5400" dirty="0">
                <a:solidFill>
                  <a:srgbClr val="0C0D0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5400" dirty="0" err="1">
                <a:solidFill>
                  <a:srgbClr val="0C0D0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động</a:t>
            </a:r>
            <a:r>
              <a:rPr lang="en-US" sz="5400" dirty="0">
                <a:solidFill>
                  <a:srgbClr val="0C0D0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5400" dirty="0" err="1">
                <a:solidFill>
                  <a:srgbClr val="0C0D0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nghiên</a:t>
            </a:r>
            <a:r>
              <a:rPr lang="en-US" sz="5400" dirty="0">
                <a:solidFill>
                  <a:srgbClr val="0C0D0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5400" dirty="0" err="1">
                <a:solidFill>
                  <a:srgbClr val="0C0D0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cứu</a:t>
            </a:r>
            <a:r>
              <a:rPr lang="en-US" sz="5400" dirty="0">
                <a:solidFill>
                  <a:srgbClr val="0C0D0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khoa </a:t>
            </a:r>
            <a:r>
              <a:rPr lang="en-US" sz="5400" dirty="0" err="1">
                <a:solidFill>
                  <a:srgbClr val="0C0D0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học</a:t>
            </a:r>
            <a:r>
              <a:rPr lang="en-US" sz="5400" dirty="0">
                <a:solidFill>
                  <a:srgbClr val="0C0D0E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pic>
        <p:nvPicPr>
          <p:cNvPr id="11" name="Picture 1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5"/>
              </a:ext>
            </a:extLst>
          </a:blip>
          <a:srcRect/>
          <a:stretch>
            <a:fillRect/>
          </a:stretch>
        </p:blipFill>
        <p:spPr>
          <a:xfrm>
            <a:off x="769867" y="7587133"/>
            <a:ext cx="5422938" cy="2918526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DAD5451F-6D17-2C42-8691-F2BF65F1CE72}"/>
              </a:ext>
            </a:extLst>
          </p:cNvPr>
          <p:cNvPicPr>
            <a:picLocks noChangeAspect="1"/>
          </p:cNvPicPr>
          <p:nvPr/>
        </p:nvPicPr>
        <p:blipFill rotWithShape="1">
          <a:blip r:embed="rId6"/>
          <a:srcRect l="126" t="13372" r="884" b="-6346"/>
          <a:stretch/>
        </p:blipFill>
        <p:spPr>
          <a:xfrm>
            <a:off x="7494004" y="7908"/>
            <a:ext cx="10946396" cy="11155392"/>
          </a:xfrm>
          <a:prstGeom prst="rect">
            <a:avLst/>
          </a:prstGeom>
        </p:spPr>
      </p:pic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Table 2">
            <a:extLst>
              <a:ext uri="{FF2B5EF4-FFF2-40B4-BE49-F238E27FC236}">
                <a16:creationId xmlns:a16="http://schemas.microsoft.com/office/drawing/2014/main" id="{464DAB3E-C91B-B145-B945-1187C3192B48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383306541"/>
              </p:ext>
            </p:extLst>
          </p:nvPr>
        </p:nvGraphicFramePr>
        <p:xfrm>
          <a:off x="1524000" y="1104900"/>
          <a:ext cx="15240000" cy="6731000"/>
        </p:xfrm>
        <a:graphic>
          <a:graphicData uri="http://schemas.openxmlformats.org/drawingml/2006/table">
            <a:tbl>
              <a:tblPr firstRow="1" bandRow="1">
                <a:tableStyleId>{5940675A-B579-460E-94D1-54222C63F5DA}</a:tableStyleId>
              </a:tblPr>
              <a:tblGrid>
                <a:gridCol w="7620000">
                  <a:extLst>
                    <a:ext uri="{9D8B030D-6E8A-4147-A177-3AD203B41FA5}">
                      <a16:colId xmlns:a16="http://schemas.microsoft.com/office/drawing/2014/main" val="3039871771"/>
                    </a:ext>
                  </a:extLst>
                </a:gridCol>
                <a:gridCol w="7620000">
                  <a:extLst>
                    <a:ext uri="{9D8B030D-6E8A-4147-A177-3AD203B41FA5}">
                      <a16:colId xmlns:a16="http://schemas.microsoft.com/office/drawing/2014/main" val="4190519488"/>
                    </a:ext>
                  </a:extLst>
                </a:gridCol>
              </a:tblGrid>
              <a:tr h="1346200">
                <a:tc>
                  <a:txBody>
                    <a:bodyPr/>
                    <a:lstStyle/>
                    <a:p>
                      <a:pPr algn="ctr"/>
                      <a:r>
                        <a:rPr lang="en-VN" sz="4000" b="1" dirty="0"/>
                        <a:t>Hoạt động trong cuộc sống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VN" sz="3600" b="1" dirty="0"/>
                        <a:t>Hoạt động nghiên cứu khoa học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163061990"/>
                  </a:ext>
                </a:extLst>
              </a:tr>
              <a:tr h="1346200">
                <a:tc>
                  <a:txBody>
                    <a:bodyPr/>
                    <a:lstStyle/>
                    <a:p>
                      <a:r>
                        <a:rPr lang="en-VN" sz="5400" dirty="0">
                          <a:solidFill>
                            <a:srgbClr val="C00000"/>
                          </a:solidFill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Thả diều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VN" sz="5400" dirty="0">
                          <a:solidFill>
                            <a:srgbClr val="C00000"/>
                          </a:solidFill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Lấy mẫu nước nghiên cứu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768562105"/>
                  </a:ext>
                </a:extLst>
              </a:tr>
              <a:tr h="1346200">
                <a:tc>
                  <a:txBody>
                    <a:bodyPr/>
                    <a:lstStyle/>
                    <a:p>
                      <a:r>
                        <a:rPr lang="en-VN" sz="5400" dirty="0">
                          <a:solidFill>
                            <a:srgbClr val="C00000"/>
                          </a:solidFill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Gặt lúa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VN" sz="5400" dirty="0">
                          <a:solidFill>
                            <a:srgbClr val="C00000"/>
                          </a:solidFill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Làm thí nghiệm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529951140"/>
                  </a:ext>
                </a:extLst>
              </a:tr>
              <a:tr h="1346200">
                <a:tc>
                  <a:txBody>
                    <a:bodyPr/>
                    <a:lstStyle/>
                    <a:p>
                      <a:r>
                        <a:rPr lang="en-VN" sz="5400" dirty="0">
                          <a:solidFill>
                            <a:srgbClr val="C00000"/>
                          </a:solidFill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Rửa bát dĩa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VN" sz="5400" dirty="0">
                        <a:solidFill>
                          <a:srgbClr val="C00000"/>
                        </a:solidFill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025540371"/>
                  </a:ext>
                </a:extLst>
              </a:tr>
              <a:tr h="1346200">
                <a:tc>
                  <a:txBody>
                    <a:bodyPr/>
                    <a:lstStyle/>
                    <a:p>
                      <a:r>
                        <a:rPr lang="en-VN" sz="5400" dirty="0">
                          <a:solidFill>
                            <a:srgbClr val="C00000"/>
                          </a:solidFill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Hoạt động tập thể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VN" sz="5400" dirty="0">
                        <a:solidFill>
                          <a:srgbClr val="C00000"/>
                        </a:solidFill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043178619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47201438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D774B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" name="Group 3"/>
          <p:cNvGrpSpPr/>
          <p:nvPr/>
        </p:nvGrpSpPr>
        <p:grpSpPr>
          <a:xfrm rot="-10800000">
            <a:off x="16530529" y="1028700"/>
            <a:ext cx="728771" cy="728771"/>
            <a:chOff x="0" y="0"/>
            <a:chExt cx="6350000" cy="6350000"/>
          </a:xfrm>
        </p:grpSpPr>
        <p:sp>
          <p:nvSpPr>
            <p:cNvPr id="4" name="Freeform 4"/>
            <p:cNvSpPr/>
            <p:nvPr/>
          </p:nvSpPr>
          <p:spPr>
            <a:xfrm>
              <a:off x="14167" y="0"/>
              <a:ext cx="6321665" cy="6350000"/>
            </a:xfrm>
            <a:custGeom>
              <a:avLst/>
              <a:gdLst/>
              <a:ahLst/>
              <a:cxnLst/>
              <a:rect l="l" t="t" r="r" b="b"/>
              <a:pathLst>
                <a:path w="6321665" h="6350000">
                  <a:moveTo>
                    <a:pt x="3160833" y="0"/>
                  </a:moveTo>
                  <a:lnTo>
                    <a:pt x="3160833" y="0"/>
                  </a:lnTo>
                  <a:cubicBezTo>
                    <a:pt x="4908795" y="7817"/>
                    <a:pt x="6321666" y="1427021"/>
                    <a:pt x="6321666" y="3175000"/>
                  </a:cubicBezTo>
                  <a:cubicBezTo>
                    <a:pt x="6321666" y="4922979"/>
                    <a:pt x="4908795" y="6342183"/>
                    <a:pt x="3160833" y="6350000"/>
                  </a:cubicBezTo>
                  <a:cubicBezTo>
                    <a:pt x="1412871" y="6342183"/>
                    <a:pt x="0" y="4922979"/>
                    <a:pt x="0" y="3175000"/>
                  </a:cubicBezTo>
                  <a:cubicBezTo>
                    <a:pt x="0" y="1427021"/>
                    <a:pt x="1412871" y="7817"/>
                    <a:pt x="3160833" y="0"/>
                  </a:cubicBezTo>
                  <a:close/>
                </a:path>
              </a:pathLst>
            </a:custGeom>
            <a:solidFill>
              <a:srgbClr val="0C0D0E"/>
            </a:solidFill>
          </p:spPr>
        </p:sp>
      </p:grpSp>
      <p:grpSp>
        <p:nvGrpSpPr>
          <p:cNvPr id="9" name="Group 9"/>
          <p:cNvGrpSpPr/>
          <p:nvPr/>
        </p:nvGrpSpPr>
        <p:grpSpPr>
          <a:xfrm>
            <a:off x="37381" y="2029656"/>
            <a:ext cx="16443493" cy="7928210"/>
            <a:chOff x="-11170465" y="-1317858"/>
            <a:chExt cx="21924658" cy="10570945"/>
          </a:xfrm>
        </p:grpSpPr>
        <p:sp>
          <p:nvSpPr>
            <p:cNvPr id="10" name="TextBox 10"/>
            <p:cNvSpPr txBox="1"/>
            <p:nvPr/>
          </p:nvSpPr>
          <p:spPr>
            <a:xfrm>
              <a:off x="-1222867" y="-1317858"/>
              <a:ext cx="11977060" cy="5743025"/>
            </a:xfrm>
            <a:prstGeom prst="rect">
              <a:avLst/>
            </a:prstGeom>
          </p:spPr>
          <p:txBody>
            <a:bodyPr wrap="square" lIns="0" tIns="0" rIns="0" bIns="0" rtlCol="0" anchor="t">
              <a:spAutoFit/>
            </a:bodyPr>
            <a:lstStyle/>
            <a:p>
              <a:pPr algn="ctr">
                <a:lnSpc>
                  <a:spcPts val="11550"/>
                </a:lnSpc>
              </a:pPr>
              <a:r>
                <a:rPr lang="en-US" sz="7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Những</a:t>
              </a:r>
              <a:r>
                <a:rPr lang="en-US" sz="7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7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người</a:t>
              </a:r>
              <a:r>
                <a:rPr lang="en-US" sz="7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7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hoạt</a:t>
              </a:r>
              <a:r>
                <a:rPr lang="en-US" sz="7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7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động</a:t>
              </a:r>
              <a:r>
                <a:rPr lang="en-US" sz="7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7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nghiên</a:t>
              </a:r>
              <a:r>
                <a:rPr lang="en-US" sz="7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7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cứu</a:t>
              </a:r>
              <a:r>
                <a:rPr lang="en-US" sz="7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khoa </a:t>
              </a:r>
              <a:r>
                <a:rPr lang="en-US" sz="7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học</a:t>
              </a:r>
              <a:r>
                <a:rPr lang="en-US" sz="7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7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gọi</a:t>
              </a:r>
              <a:r>
                <a:rPr lang="en-US" sz="7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7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là</a:t>
              </a:r>
              <a:r>
                <a:rPr lang="en-US" sz="7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7200" b="1" dirty="0" err="1">
                  <a:solidFill>
                    <a:srgbClr val="FFFF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nhà</a:t>
              </a:r>
              <a:r>
                <a:rPr lang="en-US" sz="7200" b="1" dirty="0">
                  <a:solidFill>
                    <a:srgbClr val="FFFF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khoa </a:t>
              </a:r>
              <a:r>
                <a:rPr lang="en-US" sz="7200" b="1" dirty="0" err="1">
                  <a:solidFill>
                    <a:srgbClr val="FFFF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học</a:t>
              </a:r>
              <a:endParaRPr lang="en-US" sz="7200" b="1" dirty="0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endParaRPr>
            </a:p>
          </p:txBody>
        </p:sp>
        <p:sp>
          <p:nvSpPr>
            <p:cNvPr id="11" name="TextBox 11"/>
            <p:cNvSpPr txBox="1"/>
            <p:nvPr/>
          </p:nvSpPr>
          <p:spPr>
            <a:xfrm>
              <a:off x="-11170465" y="8534942"/>
              <a:ext cx="10820400" cy="718145"/>
            </a:xfrm>
            <a:prstGeom prst="rect">
              <a:avLst/>
            </a:prstGeom>
          </p:spPr>
          <p:txBody>
            <a:bodyPr lIns="0" tIns="0" rIns="0" bIns="0" rtlCol="0" anchor="t">
              <a:spAutoFit/>
            </a:bodyPr>
            <a:lstStyle/>
            <a:p>
              <a:pPr algn="ctr">
                <a:lnSpc>
                  <a:spcPts val="4200"/>
                </a:lnSpc>
              </a:pPr>
              <a:r>
                <a:rPr lang="en-US" sz="4000" b="1" dirty="0"/>
                <a:t> Isaac Newton</a:t>
              </a:r>
              <a:endParaRPr lang="en-US" sz="5400" dirty="0">
                <a:solidFill>
                  <a:srgbClr val="FFFFFF"/>
                </a:solidFill>
                <a:latin typeface="Public Sans"/>
              </a:endParaRPr>
            </a:p>
          </p:txBody>
        </p:sp>
      </p:grpSp>
      <p:pic>
        <p:nvPicPr>
          <p:cNvPr id="2" name="Pictur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rcRect/>
          <a:stretch>
            <a:fillRect/>
          </a:stretch>
        </p:blipFill>
        <p:spPr>
          <a:xfrm rot="2936745">
            <a:off x="15343540" y="917049"/>
            <a:ext cx="999552" cy="952073"/>
          </a:xfrm>
          <a:prstGeom prst="rect">
            <a:avLst/>
          </a:prstGeom>
        </p:spPr>
      </p:pic>
      <p:pic>
        <p:nvPicPr>
          <p:cNvPr id="6" name="Picture 6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5"/>
              </a:ext>
            </a:extLst>
          </a:blip>
          <a:srcRect/>
          <a:stretch>
            <a:fillRect/>
          </a:stretch>
        </p:blipFill>
        <p:spPr>
          <a:xfrm rot="16200000" flipV="1">
            <a:off x="243502" y="2627549"/>
            <a:ext cx="8229600" cy="5102352"/>
          </a:xfrm>
          <a:prstGeom prst="rect">
            <a:avLst/>
          </a:prstGeom>
        </p:spPr>
      </p:pic>
      <p:pic>
        <p:nvPicPr>
          <p:cNvPr id="1030" name="Picture 6" descr="Isaac Newton: biografía y resumen de sus aportes a la ciencia">
            <a:extLst>
              <a:ext uri="{FF2B5EF4-FFF2-40B4-BE49-F238E27FC236}">
                <a16:creationId xmlns:a16="http://schemas.microsoft.com/office/drawing/2014/main" id="{E88AFC11-F132-D341-BE9C-4B394062F74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08462" y="1383740"/>
            <a:ext cx="4699679" cy="734116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" name="Picture 8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8"/>
              </a:ext>
            </a:extLst>
          </a:blip>
          <a:srcRect/>
          <a:stretch>
            <a:fillRect/>
          </a:stretch>
        </p:blipFill>
        <p:spPr>
          <a:xfrm rot="-2427705">
            <a:off x="1906421" y="421436"/>
            <a:ext cx="848501" cy="2636585"/>
          </a:xfrm>
          <a:prstGeom prst="rect">
            <a:avLst/>
          </a:prstGeom>
        </p:spPr>
      </p:pic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C0000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9A58B810-2766-8A49-AD28-864DD156174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484567" y="113232"/>
            <a:ext cx="7240833" cy="10260399"/>
          </a:xfrm>
          <a:prstGeom prst="rect">
            <a:avLst/>
          </a:prstGeom>
        </p:spPr>
      </p:pic>
      <p:pic>
        <p:nvPicPr>
          <p:cNvPr id="4" name="Picture 14">
            <a:extLst>
              <a:ext uri="{FF2B5EF4-FFF2-40B4-BE49-F238E27FC236}">
                <a16:creationId xmlns:a16="http://schemas.microsoft.com/office/drawing/2014/main" id="{9EB28190-74E4-1741-8EF6-711EF2A36E8D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rcRect/>
          <a:stretch>
            <a:fillRect/>
          </a:stretch>
        </p:blipFill>
        <p:spPr>
          <a:xfrm>
            <a:off x="13716000" y="7353300"/>
            <a:ext cx="2171700" cy="2752155"/>
          </a:xfrm>
          <a:prstGeom prst="rect">
            <a:avLst/>
          </a:prstGeom>
        </p:spPr>
      </p:pic>
      <p:pic>
        <p:nvPicPr>
          <p:cNvPr id="5" name="Picture 16">
            <a:extLst>
              <a:ext uri="{FF2B5EF4-FFF2-40B4-BE49-F238E27FC236}">
                <a16:creationId xmlns:a16="http://schemas.microsoft.com/office/drawing/2014/main" id="{9B9050E1-07E3-BB47-B5CE-0E2EF45359D7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6"/>
              </a:ext>
            </a:extLst>
          </a:blip>
          <a:srcRect/>
          <a:stretch>
            <a:fillRect/>
          </a:stretch>
        </p:blipFill>
        <p:spPr>
          <a:xfrm rot="20267234">
            <a:off x="758396" y="671053"/>
            <a:ext cx="2377896" cy="326960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45083512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-304800" y="-571500"/>
            <a:ext cx="18592800" cy="10889574"/>
          </a:xfrm>
          <a:prstGeom prst="rect">
            <a:avLst/>
          </a:prstGeom>
          <a:solidFill>
            <a:schemeClr val="accent5">
              <a:lumMod val="60000"/>
              <a:lumOff val="4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700"/>
          </a:p>
        </p:txBody>
      </p:sp>
      <p:grpSp>
        <p:nvGrpSpPr>
          <p:cNvPr id="4" name="Group 3"/>
          <p:cNvGrpSpPr/>
          <p:nvPr/>
        </p:nvGrpSpPr>
        <p:grpSpPr>
          <a:xfrm>
            <a:off x="4221047" y="239700"/>
            <a:ext cx="6645500" cy="10047300"/>
            <a:chOff x="2775394" y="159800"/>
            <a:chExt cx="4430333" cy="6698200"/>
          </a:xfrm>
        </p:grpSpPr>
        <p:sp>
          <p:nvSpPr>
            <p:cNvPr id="3" name="TextBox 2"/>
            <p:cNvSpPr txBox="1"/>
            <p:nvPr/>
          </p:nvSpPr>
          <p:spPr>
            <a:xfrm>
              <a:off x="2775394" y="159800"/>
              <a:ext cx="4430333" cy="492443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200" b="1">
                  <a:ln>
                    <a:solidFill>
                      <a:schemeClr val="bg2"/>
                    </a:solidFill>
                  </a:ln>
                  <a:solidFill>
                    <a:schemeClr val="accent5"/>
                  </a:solidFill>
                  <a:effectLst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  <a:latin typeface="Tahoma" panose="020B0604030504040204" pitchFamily="34" charset="0"/>
                  <a:ea typeface="Tahoma" panose="020B0604030504040204" pitchFamily="34" charset="0"/>
                  <a:cs typeface="Tahoma" panose="020B0604030504040204" pitchFamily="34" charset="0"/>
                </a:rPr>
                <a:t>KHOA HỌC TỰ NHIÊN </a:t>
              </a:r>
            </a:p>
          </p:txBody>
        </p:sp>
        <p:sp>
          <p:nvSpPr>
            <p:cNvPr id="14" name="TextBox 13"/>
            <p:cNvSpPr txBox="1"/>
            <p:nvPr/>
          </p:nvSpPr>
          <p:spPr>
            <a:xfrm>
              <a:off x="4744340" y="687806"/>
              <a:ext cx="553998" cy="6170194"/>
            </a:xfrm>
            <a:prstGeom prst="rect">
              <a:avLst/>
            </a:prstGeom>
            <a:solidFill>
              <a:schemeClr val="bg1"/>
            </a:solidFill>
          </p:spPr>
          <p:txBody>
            <a:bodyPr vert="vert" wrap="square" rtlCol="0">
              <a:spAutoFit/>
            </a:bodyPr>
            <a:lstStyle/>
            <a:p>
              <a:r>
                <a:rPr lang="en-US" sz="3600" b="1">
                  <a:ln>
                    <a:solidFill>
                      <a:schemeClr val="bg1"/>
                    </a:solidFill>
                  </a:ln>
                  <a:solidFill>
                    <a:schemeClr val="accent2">
                      <a:lumMod val="75000"/>
                    </a:schemeClr>
                  </a:solidFill>
                </a:rPr>
                <a:t> </a:t>
              </a:r>
              <a:r>
                <a:rPr lang="en-US" sz="4200" b="1">
                  <a:ln>
                    <a:solidFill>
                      <a:schemeClr val="bg1"/>
                    </a:solidFill>
                  </a:ln>
                  <a:solidFill>
                    <a:schemeClr val="accent2">
                      <a:lumMod val="75000"/>
                    </a:schemeClr>
                  </a:solidFill>
                </a:rPr>
                <a:t>Là ngành khoa học nghiên cứu về </a:t>
              </a:r>
              <a:r>
                <a:rPr lang="en-US" sz="4200">
                  <a:ln>
                    <a:solidFill>
                      <a:schemeClr val="bg1"/>
                    </a:solidFill>
                  </a:ln>
                  <a:solidFill>
                    <a:schemeClr val="bg1"/>
                  </a:solidFill>
                </a:rPr>
                <a:t> </a:t>
              </a:r>
              <a:endParaRPr lang="en-US" sz="4200">
                <a:ln>
                  <a:solidFill>
                    <a:schemeClr val="bg1"/>
                  </a:solidFill>
                </a:ln>
                <a:solidFill>
                  <a:srgbClr val="FF0000"/>
                </a:solidFill>
              </a:endParaRPr>
            </a:p>
          </p:txBody>
        </p:sp>
      </p:grpSp>
      <p:grpSp>
        <p:nvGrpSpPr>
          <p:cNvPr id="8" name="Group 7"/>
          <p:cNvGrpSpPr/>
          <p:nvPr/>
        </p:nvGrpSpPr>
        <p:grpSpPr>
          <a:xfrm>
            <a:off x="1779653" y="1454342"/>
            <a:ext cx="5399070" cy="3965193"/>
            <a:chOff x="1318322" y="969561"/>
            <a:chExt cx="3467493" cy="2643462"/>
          </a:xfrm>
        </p:grpSpPr>
        <p:cxnSp>
          <p:nvCxnSpPr>
            <p:cNvPr id="5" name="Straight Connector 4"/>
            <p:cNvCxnSpPr/>
            <p:nvPr/>
          </p:nvCxnSpPr>
          <p:spPr>
            <a:xfrm flipH="1">
              <a:off x="2371027" y="969561"/>
              <a:ext cx="2414788" cy="0"/>
            </a:xfrm>
            <a:prstGeom prst="line">
              <a:avLst/>
            </a:prstGeom>
            <a:ln w="57150">
              <a:solidFill>
                <a:srgbClr val="FFFFFF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0" name="Straight Connector 9"/>
            <p:cNvCxnSpPr/>
            <p:nvPr/>
          </p:nvCxnSpPr>
          <p:spPr>
            <a:xfrm flipV="1">
              <a:off x="2371027" y="969562"/>
              <a:ext cx="1" cy="355382"/>
            </a:xfrm>
            <a:prstGeom prst="line">
              <a:avLst/>
            </a:prstGeom>
            <a:ln w="57150">
              <a:solidFill>
                <a:srgbClr val="FFFFFF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pic>
          <p:nvPicPr>
            <p:cNvPr id="1028" name="Picture 4" descr="Kết quả hình ảnh cho sự vật trong tự nhiên"/>
            <p:cNvPicPr>
              <a:picLocks noChangeAspect="1" noChangeArrowheads="1"/>
            </p:cNvPicPr>
            <p:nvPr/>
          </p:nvPicPr>
          <p:blipFill rotWithShape="1"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4334" t="3531" r="3785" b="4037"/>
            <a:stretch/>
          </p:blipFill>
          <p:spPr bwMode="auto">
            <a:xfrm>
              <a:off x="1318322" y="1963873"/>
              <a:ext cx="2232742" cy="1649150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13" name="TextBox 12"/>
            <p:cNvSpPr txBox="1"/>
            <p:nvPr/>
          </p:nvSpPr>
          <p:spPr>
            <a:xfrm>
              <a:off x="1318323" y="1321355"/>
              <a:ext cx="2232741" cy="800219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3600" b="1">
                  <a:ln>
                    <a:solidFill>
                      <a:schemeClr val="bg2"/>
                    </a:solidFill>
                  </a:ln>
                  <a:solidFill>
                    <a:srgbClr val="0000CC"/>
                  </a:solidFill>
                </a:rPr>
                <a:t>Sự  vật </a:t>
              </a:r>
            </a:p>
            <a:p>
              <a:pPr algn="ctr"/>
              <a:r>
                <a:rPr lang="en-US" sz="3600" b="1">
                  <a:ln>
                    <a:solidFill>
                      <a:schemeClr val="bg2"/>
                    </a:solidFill>
                  </a:ln>
                  <a:solidFill>
                    <a:srgbClr val="0000CC"/>
                  </a:solidFill>
                </a:rPr>
                <a:t>tự nhiên</a:t>
              </a:r>
            </a:p>
          </p:txBody>
        </p:sp>
      </p:grpSp>
      <p:grpSp>
        <p:nvGrpSpPr>
          <p:cNvPr id="9" name="Group 8"/>
          <p:cNvGrpSpPr/>
          <p:nvPr/>
        </p:nvGrpSpPr>
        <p:grpSpPr>
          <a:xfrm>
            <a:off x="7974272" y="1950344"/>
            <a:ext cx="5334182" cy="3925271"/>
            <a:chOff x="5316181" y="1300229"/>
            <a:chExt cx="3556121" cy="2616847"/>
          </a:xfrm>
        </p:grpSpPr>
        <p:cxnSp>
          <p:nvCxnSpPr>
            <p:cNvPr id="15" name="Straight Connector 14"/>
            <p:cNvCxnSpPr/>
            <p:nvPr/>
          </p:nvCxnSpPr>
          <p:spPr>
            <a:xfrm flipH="1">
              <a:off x="5316181" y="1300229"/>
              <a:ext cx="2414788" cy="0"/>
            </a:xfrm>
            <a:prstGeom prst="line">
              <a:avLst/>
            </a:prstGeom>
            <a:ln w="57150">
              <a:solidFill>
                <a:srgbClr val="FFFFFF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9" name="Straight Connector 18"/>
            <p:cNvCxnSpPr/>
            <p:nvPr/>
          </p:nvCxnSpPr>
          <p:spPr>
            <a:xfrm flipV="1">
              <a:off x="7730969" y="1320946"/>
              <a:ext cx="1" cy="355382"/>
            </a:xfrm>
            <a:prstGeom prst="line">
              <a:avLst/>
            </a:prstGeom>
            <a:ln w="57150">
              <a:solidFill>
                <a:srgbClr val="FFFFFF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20" name="TextBox 19"/>
            <p:cNvSpPr txBox="1"/>
            <p:nvPr/>
          </p:nvSpPr>
          <p:spPr>
            <a:xfrm>
              <a:off x="6492512" y="1687530"/>
              <a:ext cx="2379790" cy="800219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3600" b="1">
                  <a:ln>
                    <a:solidFill>
                      <a:schemeClr val="bg2"/>
                    </a:solidFill>
                  </a:ln>
                  <a:solidFill>
                    <a:srgbClr val="0000CC"/>
                  </a:solidFill>
                </a:rPr>
                <a:t>Hiện tượng</a:t>
              </a:r>
            </a:p>
            <a:p>
              <a:pPr algn="ctr"/>
              <a:r>
                <a:rPr lang="en-US" sz="3600" b="1">
                  <a:ln>
                    <a:solidFill>
                      <a:schemeClr val="bg2"/>
                    </a:solidFill>
                  </a:ln>
                  <a:solidFill>
                    <a:srgbClr val="0000CC"/>
                  </a:solidFill>
                </a:rPr>
                <a:t>tự nhiên</a:t>
              </a:r>
            </a:p>
          </p:txBody>
        </p:sp>
        <p:pic>
          <p:nvPicPr>
            <p:cNvPr id="1030" name="Picture 6" descr="Kết quả hình ảnh cho hiện tượng hoá học"/>
            <p:cNvPicPr>
              <a:picLocks noChangeAspect="1" noChangeArrowheads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492512" y="2429707"/>
              <a:ext cx="2379790" cy="1487369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grpSp>
        <p:nvGrpSpPr>
          <p:cNvPr id="11" name="Group 10"/>
          <p:cNvGrpSpPr/>
          <p:nvPr/>
        </p:nvGrpSpPr>
        <p:grpSpPr>
          <a:xfrm>
            <a:off x="1779654" y="5529410"/>
            <a:ext cx="5406513" cy="4841964"/>
            <a:chOff x="1186436" y="3686273"/>
            <a:chExt cx="3604342" cy="3227976"/>
          </a:xfrm>
        </p:grpSpPr>
        <p:cxnSp>
          <p:nvCxnSpPr>
            <p:cNvPr id="16" name="Straight Connector 15"/>
            <p:cNvCxnSpPr/>
            <p:nvPr/>
          </p:nvCxnSpPr>
          <p:spPr>
            <a:xfrm flipH="1">
              <a:off x="2375990" y="3691439"/>
              <a:ext cx="2414788" cy="0"/>
            </a:xfrm>
            <a:prstGeom prst="line">
              <a:avLst/>
            </a:prstGeom>
            <a:ln w="57150">
              <a:solidFill>
                <a:srgbClr val="FFFFFF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V="1">
              <a:off x="2371028" y="3686273"/>
              <a:ext cx="1" cy="355382"/>
            </a:xfrm>
            <a:prstGeom prst="line">
              <a:avLst/>
            </a:prstGeom>
            <a:ln w="57150">
              <a:solidFill>
                <a:srgbClr val="FFFFFF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22" name="TextBox 21"/>
            <p:cNvSpPr txBox="1"/>
            <p:nvPr/>
          </p:nvSpPr>
          <p:spPr>
            <a:xfrm>
              <a:off x="1186436" y="4027704"/>
              <a:ext cx="2317665" cy="800219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3600" b="1">
                  <a:ln>
                    <a:solidFill>
                      <a:schemeClr val="bg2"/>
                    </a:solidFill>
                  </a:ln>
                  <a:solidFill>
                    <a:srgbClr val="0000CC"/>
                  </a:solidFill>
                </a:rPr>
                <a:t>Quy luật </a:t>
              </a:r>
            </a:p>
            <a:p>
              <a:pPr algn="ctr"/>
              <a:r>
                <a:rPr lang="en-US" sz="3600" b="1">
                  <a:ln>
                    <a:solidFill>
                      <a:schemeClr val="bg2"/>
                    </a:solidFill>
                  </a:ln>
                  <a:solidFill>
                    <a:srgbClr val="0000CC"/>
                  </a:solidFill>
                </a:rPr>
                <a:t>tự nhiên</a:t>
              </a:r>
            </a:p>
          </p:txBody>
        </p:sp>
        <p:pic>
          <p:nvPicPr>
            <p:cNvPr id="1032" name="Picture 8" descr="Kết quả hình ảnh cho vòng tuần hoàn của nước trong tự nhiên"/>
            <p:cNvPicPr>
              <a:picLocks noChangeAspect="1" noChangeArrowheads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186437" y="4847491"/>
              <a:ext cx="2317665" cy="2066758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grpSp>
        <p:nvGrpSpPr>
          <p:cNvPr id="12" name="Group 11"/>
          <p:cNvGrpSpPr/>
          <p:nvPr/>
        </p:nvGrpSpPr>
        <p:grpSpPr>
          <a:xfrm>
            <a:off x="7402164" y="6023386"/>
            <a:ext cx="7762707" cy="1676418"/>
            <a:chOff x="5346900" y="4030706"/>
            <a:chExt cx="4396986" cy="1117612"/>
          </a:xfrm>
        </p:grpSpPr>
        <p:cxnSp>
          <p:nvCxnSpPr>
            <p:cNvPr id="17" name="Straight Connector 16"/>
            <p:cNvCxnSpPr/>
            <p:nvPr/>
          </p:nvCxnSpPr>
          <p:spPr>
            <a:xfrm flipH="1">
              <a:off x="5346900" y="4030706"/>
              <a:ext cx="2414788" cy="0"/>
            </a:xfrm>
            <a:prstGeom prst="line">
              <a:avLst/>
            </a:prstGeom>
            <a:ln w="57150">
              <a:solidFill>
                <a:srgbClr val="FFFFFF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3" name="Straight Connector 22"/>
            <p:cNvCxnSpPr/>
            <p:nvPr/>
          </p:nvCxnSpPr>
          <p:spPr>
            <a:xfrm flipV="1">
              <a:off x="7761688" y="4030706"/>
              <a:ext cx="1" cy="355382"/>
            </a:xfrm>
            <a:prstGeom prst="line">
              <a:avLst/>
            </a:prstGeom>
            <a:ln w="57150">
              <a:solidFill>
                <a:srgbClr val="FFFFFF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24" name="TextBox 23"/>
            <p:cNvSpPr txBox="1"/>
            <p:nvPr/>
          </p:nvSpPr>
          <p:spPr>
            <a:xfrm>
              <a:off x="5779488" y="4348099"/>
              <a:ext cx="3964398" cy="800219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3600" b="1">
                  <a:ln>
                    <a:solidFill>
                      <a:schemeClr val="bg2"/>
                    </a:solidFill>
                  </a:ln>
                  <a:solidFill>
                    <a:srgbClr val="0000CC"/>
                  </a:solidFill>
                </a:rPr>
                <a:t>Những ảnh hưởng của chúng đến cuộc sống con người và môi trường 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270533258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prism isContent="1" isInverted="1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>
            <a:lumMod val="5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rcRect/>
          <a:stretch>
            <a:fillRect/>
          </a:stretch>
        </p:blipFill>
        <p:spPr>
          <a:xfrm>
            <a:off x="2983257" y="1028700"/>
            <a:ext cx="10980624" cy="7446859"/>
          </a:xfrm>
          <a:prstGeom prst="rect">
            <a:avLst/>
          </a:prstGeom>
        </p:spPr>
      </p:pic>
      <p:pic>
        <p:nvPicPr>
          <p:cNvPr id="3" name="Picture 3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5"/>
              </a:ext>
            </a:extLst>
          </a:blip>
          <a:srcRect/>
          <a:stretch>
            <a:fillRect/>
          </a:stretch>
        </p:blipFill>
        <p:spPr>
          <a:xfrm>
            <a:off x="18592800" y="7962900"/>
            <a:ext cx="3748209" cy="4114800"/>
          </a:xfrm>
          <a:prstGeom prst="rect">
            <a:avLst/>
          </a:prstGeom>
        </p:spPr>
      </p:pic>
      <p:pic>
        <p:nvPicPr>
          <p:cNvPr id="4" name="Picture 4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7"/>
              </a:ext>
            </a:extLst>
          </a:blip>
          <a:srcRect/>
          <a:stretch>
            <a:fillRect/>
          </a:stretch>
        </p:blipFill>
        <p:spPr>
          <a:xfrm rot="2162917">
            <a:off x="13175108" y="3402896"/>
            <a:ext cx="2584362" cy="5022612"/>
          </a:xfrm>
          <a:prstGeom prst="rect">
            <a:avLst/>
          </a:prstGeom>
        </p:spPr>
      </p:pic>
      <p:pic>
        <p:nvPicPr>
          <p:cNvPr id="5" name="Picture 5"/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9"/>
              </a:ext>
            </a:extLst>
          </a:blip>
          <a:srcRect/>
          <a:stretch>
            <a:fillRect/>
          </a:stretch>
        </p:blipFill>
        <p:spPr>
          <a:xfrm rot="-2277164">
            <a:off x="1167097" y="968425"/>
            <a:ext cx="999552" cy="952073"/>
          </a:xfrm>
          <a:prstGeom prst="rect">
            <a:avLst/>
          </a:prstGeom>
        </p:spPr>
      </p:pic>
      <p:grpSp>
        <p:nvGrpSpPr>
          <p:cNvPr id="6" name="Group 6"/>
          <p:cNvGrpSpPr/>
          <p:nvPr/>
        </p:nvGrpSpPr>
        <p:grpSpPr>
          <a:xfrm>
            <a:off x="1296501" y="2394584"/>
            <a:ext cx="728771" cy="728771"/>
            <a:chOff x="0" y="0"/>
            <a:chExt cx="6350000" cy="6350000"/>
          </a:xfrm>
        </p:grpSpPr>
        <p:sp>
          <p:nvSpPr>
            <p:cNvPr id="7" name="Freeform 7"/>
            <p:cNvSpPr/>
            <p:nvPr/>
          </p:nvSpPr>
          <p:spPr>
            <a:xfrm>
              <a:off x="14167" y="0"/>
              <a:ext cx="6321665" cy="6350000"/>
            </a:xfrm>
            <a:custGeom>
              <a:avLst/>
              <a:gdLst/>
              <a:ahLst/>
              <a:cxnLst/>
              <a:rect l="l" t="t" r="r" b="b"/>
              <a:pathLst>
                <a:path w="6321665" h="6350000">
                  <a:moveTo>
                    <a:pt x="3160833" y="0"/>
                  </a:moveTo>
                  <a:lnTo>
                    <a:pt x="3160833" y="0"/>
                  </a:lnTo>
                  <a:cubicBezTo>
                    <a:pt x="4908795" y="7817"/>
                    <a:pt x="6321666" y="1427021"/>
                    <a:pt x="6321666" y="3175000"/>
                  </a:cubicBezTo>
                  <a:cubicBezTo>
                    <a:pt x="6321666" y="4922979"/>
                    <a:pt x="4908795" y="6342183"/>
                    <a:pt x="3160833" y="6350000"/>
                  </a:cubicBezTo>
                  <a:cubicBezTo>
                    <a:pt x="1412871" y="6342183"/>
                    <a:pt x="0" y="4922979"/>
                    <a:pt x="0" y="3175000"/>
                  </a:cubicBezTo>
                  <a:cubicBezTo>
                    <a:pt x="0" y="1427021"/>
                    <a:pt x="1412871" y="7817"/>
                    <a:pt x="3160833" y="0"/>
                  </a:cubicBezTo>
                  <a:close/>
                </a:path>
              </a:pathLst>
            </a:custGeom>
            <a:solidFill>
              <a:srgbClr val="ED774B"/>
            </a:solidFill>
          </p:spPr>
        </p:sp>
      </p:grpSp>
      <p:sp>
        <p:nvSpPr>
          <p:cNvPr id="9" name="TextBox 9"/>
          <p:cNvSpPr txBox="1"/>
          <p:nvPr/>
        </p:nvSpPr>
        <p:spPr>
          <a:xfrm>
            <a:off x="3780143" y="1740246"/>
            <a:ext cx="10271488" cy="1356140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>
              <a:lnSpc>
                <a:spcPts val="11550"/>
              </a:lnSpc>
            </a:pPr>
            <a:r>
              <a:rPr lang="en-US" sz="8000" b="1" dirty="0">
                <a:solidFill>
                  <a:srgbClr val="FFFF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I. </a:t>
            </a:r>
            <a:r>
              <a:rPr lang="en-US" sz="8000" b="1" dirty="0" err="1">
                <a:solidFill>
                  <a:srgbClr val="FFFF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Giới</a:t>
            </a:r>
            <a:r>
              <a:rPr lang="en-US" sz="8000" b="1" dirty="0">
                <a:solidFill>
                  <a:srgbClr val="FFFF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8000" b="1" dirty="0" err="1">
                <a:solidFill>
                  <a:srgbClr val="FFFF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thiệu</a:t>
            </a:r>
            <a:r>
              <a:rPr lang="en-US" sz="8000" b="1" dirty="0">
                <a:solidFill>
                  <a:srgbClr val="FFFF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8000" b="1" dirty="0" err="1">
                <a:solidFill>
                  <a:srgbClr val="FFFF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về</a:t>
            </a:r>
            <a:r>
              <a:rPr lang="en-US" sz="8000" b="1" dirty="0">
                <a:solidFill>
                  <a:srgbClr val="FFFF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KHTN</a:t>
            </a:r>
          </a:p>
        </p:txBody>
      </p:sp>
      <p:pic>
        <p:nvPicPr>
          <p:cNvPr id="10" name="Picture 10"/>
          <p:cNvPicPr>
            <a:picLocks noChangeAspect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11"/>
              </a:ext>
            </a:extLst>
          </a:blip>
          <a:srcRect/>
          <a:stretch>
            <a:fillRect/>
          </a:stretch>
        </p:blipFill>
        <p:spPr>
          <a:xfrm>
            <a:off x="1240123" y="4943543"/>
            <a:ext cx="841525" cy="4325598"/>
          </a:xfrm>
          <a:prstGeom prst="rect">
            <a:avLst/>
          </a:prstGeom>
        </p:spPr>
      </p:pic>
      <p:sp>
        <p:nvSpPr>
          <p:cNvPr id="11" name="TextBox 10">
            <a:extLst>
              <a:ext uri="{FF2B5EF4-FFF2-40B4-BE49-F238E27FC236}">
                <a16:creationId xmlns:a16="http://schemas.microsoft.com/office/drawing/2014/main" id="{AD3EF2C5-F583-374C-A032-91A630DBCE6E}"/>
              </a:ext>
            </a:extLst>
          </p:cNvPr>
          <p:cNvSpPr txBox="1"/>
          <p:nvPr/>
        </p:nvSpPr>
        <p:spPr>
          <a:xfrm>
            <a:off x="3286962" y="3313473"/>
            <a:ext cx="10429038" cy="378565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VN" sz="4800" b="1" dirty="0">
                <a:solidFill>
                  <a:srgbClr val="FFFF00"/>
                </a:solidFill>
              </a:rPr>
              <a:t>Khoa học tự nhiên </a:t>
            </a:r>
            <a:r>
              <a:rPr lang="en-VN" sz="4800" b="1" dirty="0"/>
              <a:t>là nghành khoa học nghiên cứu về các sự vật, hiện tượng, qui luật tự nhiên,  những ảnh hưởng của chúng đến cuộc sống con người và môi trường.</a:t>
            </a:r>
          </a:p>
        </p:txBody>
      </p:sp>
    </p:spTree>
    <p:extLst>
      <p:ext uri="{BB962C8B-B14F-4D97-AF65-F5344CB8AC3E}">
        <p14:creationId xmlns:p14="http://schemas.microsoft.com/office/powerpoint/2010/main" val="2862177252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753089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3"/>
          <p:cNvSpPr txBox="1"/>
          <p:nvPr/>
        </p:nvSpPr>
        <p:spPr>
          <a:xfrm>
            <a:off x="943360" y="178161"/>
            <a:ext cx="17029074" cy="1356141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>
              <a:lnSpc>
                <a:spcPts val="11550"/>
              </a:lnSpc>
            </a:pPr>
            <a:r>
              <a:rPr lang="en-US" sz="8000" b="1" dirty="0">
                <a:solidFill>
                  <a:srgbClr val="FFFF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II. </a:t>
            </a:r>
            <a:r>
              <a:rPr lang="en-US" sz="8000" b="1" dirty="0" err="1">
                <a:solidFill>
                  <a:srgbClr val="FFFF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Vai</a:t>
            </a:r>
            <a:r>
              <a:rPr lang="en-US" sz="8000" b="1" dirty="0">
                <a:solidFill>
                  <a:srgbClr val="FFFF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8000" b="1" dirty="0" err="1">
                <a:solidFill>
                  <a:srgbClr val="FFFF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trò</a:t>
            </a:r>
            <a:r>
              <a:rPr lang="en-US" sz="8000" b="1" dirty="0">
                <a:solidFill>
                  <a:srgbClr val="FFFF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8000" b="1" dirty="0" err="1">
                <a:solidFill>
                  <a:srgbClr val="FFFF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en-US" sz="8000" b="1" dirty="0">
                <a:solidFill>
                  <a:srgbClr val="FFFF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KHTN </a:t>
            </a:r>
            <a:r>
              <a:rPr lang="en-US" sz="8000" b="1" dirty="0" err="1">
                <a:solidFill>
                  <a:srgbClr val="FFFF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trong</a:t>
            </a:r>
            <a:r>
              <a:rPr lang="en-US" sz="8000" b="1" dirty="0">
                <a:solidFill>
                  <a:srgbClr val="FFFF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8000" b="1" dirty="0" err="1">
                <a:solidFill>
                  <a:srgbClr val="FFFF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cuộc</a:t>
            </a:r>
            <a:r>
              <a:rPr lang="en-US" sz="8000" b="1" dirty="0">
                <a:solidFill>
                  <a:srgbClr val="FFFF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8000" b="1" dirty="0" err="1">
                <a:solidFill>
                  <a:srgbClr val="FFFF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sống</a:t>
            </a:r>
            <a:endParaRPr lang="en-US" sz="8000" b="1" dirty="0">
              <a:solidFill>
                <a:srgbClr val="FFFFFF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9" name="Picture 9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rcRect/>
          <a:stretch>
            <a:fillRect/>
          </a:stretch>
        </p:blipFill>
        <p:spPr>
          <a:xfrm rot="2936745">
            <a:off x="15343540" y="1572031"/>
            <a:ext cx="999552" cy="952073"/>
          </a:xfrm>
          <a:prstGeom prst="rect">
            <a:avLst/>
          </a:prstGeom>
        </p:spPr>
      </p:pic>
      <p:grpSp>
        <p:nvGrpSpPr>
          <p:cNvPr id="10" name="Group 10"/>
          <p:cNvGrpSpPr/>
          <p:nvPr/>
        </p:nvGrpSpPr>
        <p:grpSpPr>
          <a:xfrm rot="-10800000">
            <a:off x="16530529" y="1683682"/>
            <a:ext cx="728771" cy="728771"/>
            <a:chOff x="0" y="0"/>
            <a:chExt cx="6350000" cy="6350000"/>
          </a:xfrm>
        </p:grpSpPr>
        <p:sp>
          <p:nvSpPr>
            <p:cNvPr id="11" name="Freeform 11"/>
            <p:cNvSpPr/>
            <p:nvPr/>
          </p:nvSpPr>
          <p:spPr>
            <a:xfrm>
              <a:off x="14167" y="0"/>
              <a:ext cx="6321665" cy="6350000"/>
            </a:xfrm>
            <a:custGeom>
              <a:avLst/>
              <a:gdLst/>
              <a:ahLst/>
              <a:cxnLst/>
              <a:rect l="l" t="t" r="r" b="b"/>
              <a:pathLst>
                <a:path w="6321665" h="6350000">
                  <a:moveTo>
                    <a:pt x="3160833" y="0"/>
                  </a:moveTo>
                  <a:lnTo>
                    <a:pt x="3160833" y="0"/>
                  </a:lnTo>
                  <a:cubicBezTo>
                    <a:pt x="4908795" y="7817"/>
                    <a:pt x="6321666" y="1427021"/>
                    <a:pt x="6321666" y="3175000"/>
                  </a:cubicBezTo>
                  <a:cubicBezTo>
                    <a:pt x="6321666" y="4922979"/>
                    <a:pt x="4908795" y="6342183"/>
                    <a:pt x="3160833" y="6350000"/>
                  </a:cubicBezTo>
                  <a:cubicBezTo>
                    <a:pt x="1412871" y="6342183"/>
                    <a:pt x="0" y="4922979"/>
                    <a:pt x="0" y="3175000"/>
                  </a:cubicBezTo>
                  <a:cubicBezTo>
                    <a:pt x="0" y="1427021"/>
                    <a:pt x="1412871" y="7817"/>
                    <a:pt x="3160833" y="0"/>
                  </a:cubicBezTo>
                  <a:close/>
                </a:path>
              </a:pathLst>
            </a:custGeom>
            <a:solidFill>
              <a:srgbClr val="ED774B"/>
            </a:solidFill>
          </p:spPr>
        </p:sp>
      </p:grpSp>
      <p:pic>
        <p:nvPicPr>
          <p:cNvPr id="12" name="Picture 12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5"/>
              </a:ext>
            </a:extLst>
          </a:blip>
          <a:srcRect/>
          <a:stretch>
            <a:fillRect/>
          </a:stretch>
        </p:blipFill>
        <p:spPr>
          <a:xfrm>
            <a:off x="-6080242" y="1683682"/>
            <a:ext cx="9978467" cy="1142988"/>
          </a:xfrm>
          <a:prstGeom prst="rect">
            <a:avLst/>
          </a:prstGeom>
        </p:spPr>
      </p:pic>
      <p:pic>
        <p:nvPicPr>
          <p:cNvPr id="13" name="Picture 12">
            <a:extLst>
              <a:ext uri="{FF2B5EF4-FFF2-40B4-BE49-F238E27FC236}">
                <a16:creationId xmlns:a16="http://schemas.microsoft.com/office/drawing/2014/main" id="{E78DC88A-3E98-714F-A6D8-0221752CB6BC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2989886" y="2673044"/>
            <a:ext cx="12853430" cy="6852277"/>
          </a:xfrm>
          <a:prstGeom prst="rect">
            <a:avLst/>
          </a:prstGeom>
        </p:spPr>
      </p:pic>
      <p:sp>
        <p:nvSpPr>
          <p:cNvPr id="14" name="Rectangle 13">
            <a:extLst>
              <a:ext uri="{FF2B5EF4-FFF2-40B4-BE49-F238E27FC236}">
                <a16:creationId xmlns:a16="http://schemas.microsoft.com/office/drawing/2014/main" id="{51ABF421-652D-3F4B-AA07-FC21F4D9A8E4}"/>
              </a:ext>
            </a:extLst>
          </p:cNvPr>
          <p:cNvSpPr/>
          <p:nvPr/>
        </p:nvSpPr>
        <p:spPr>
          <a:xfrm>
            <a:off x="313897" y="4314985"/>
            <a:ext cx="9144000" cy="2113335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HOẠT ĐỘNG NHÓM (8 </a:t>
            </a: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phút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)</a:t>
            </a:r>
          </a:p>
          <a:p>
            <a:pPr marL="342900" indent="-342900">
              <a:lnSpc>
                <a:spcPct val="150000"/>
              </a:lnSpc>
              <a:buAutoNum type="arabicPeriod"/>
            </a:pP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Hãy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cho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biết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vai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trò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của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khoa </a:t>
            </a: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học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tự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nhiên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được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thể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hiện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trong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các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hình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từ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1.7 </a:t>
            </a: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đến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1.10</a:t>
            </a:r>
          </a:p>
          <a:p>
            <a:pPr marL="342900" indent="-342900">
              <a:lnSpc>
                <a:spcPct val="150000"/>
              </a:lnSpc>
              <a:buAutoNum type="arabicPeriod"/>
            </a:pP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Hãy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kể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tên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một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số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hoạt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động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trong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thực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tế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có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đóng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góp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vai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trò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của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khoa </a:t>
            </a: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học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tự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nhiên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?  </a:t>
            </a: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Nêu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rõ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vai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trò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của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khoa </a:t>
            </a: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học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tự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nhiên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trong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các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hoạt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động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dirty="0" err="1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đó</a:t>
            </a:r>
            <a:r>
              <a:rPr lang="en-US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?</a:t>
            </a:r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4">
            <a:lumMod val="7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3"/>
          <p:cNvSpPr txBox="1"/>
          <p:nvPr/>
        </p:nvSpPr>
        <p:spPr>
          <a:xfrm>
            <a:off x="914400" y="-1356141"/>
            <a:ext cx="17029074" cy="1356141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>
              <a:lnSpc>
                <a:spcPts val="11550"/>
              </a:lnSpc>
            </a:pPr>
            <a:r>
              <a:rPr lang="en-US" sz="8000" b="1" dirty="0">
                <a:solidFill>
                  <a:srgbClr val="FFFF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II. </a:t>
            </a:r>
            <a:r>
              <a:rPr lang="en-US" sz="8000" b="1" dirty="0" err="1">
                <a:solidFill>
                  <a:srgbClr val="FFFF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Vai</a:t>
            </a:r>
            <a:r>
              <a:rPr lang="en-US" sz="8000" b="1" dirty="0">
                <a:solidFill>
                  <a:srgbClr val="FFFF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8000" b="1" dirty="0" err="1">
                <a:solidFill>
                  <a:srgbClr val="FFFF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trò</a:t>
            </a:r>
            <a:r>
              <a:rPr lang="en-US" sz="8000" b="1" dirty="0">
                <a:solidFill>
                  <a:srgbClr val="FFFF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8000" b="1" dirty="0" err="1">
                <a:solidFill>
                  <a:srgbClr val="FFFF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en-US" sz="8000" b="1" dirty="0">
                <a:solidFill>
                  <a:srgbClr val="FFFF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KHTN </a:t>
            </a:r>
            <a:r>
              <a:rPr lang="en-US" sz="8000" b="1" dirty="0" err="1">
                <a:solidFill>
                  <a:srgbClr val="FFFF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trong</a:t>
            </a:r>
            <a:r>
              <a:rPr lang="en-US" sz="8000" b="1" dirty="0">
                <a:solidFill>
                  <a:srgbClr val="FFFF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8000" b="1" dirty="0" err="1">
                <a:solidFill>
                  <a:srgbClr val="FFFF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cuộc</a:t>
            </a:r>
            <a:r>
              <a:rPr lang="en-US" sz="8000" b="1" dirty="0">
                <a:solidFill>
                  <a:srgbClr val="FFFF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8000" b="1" dirty="0" err="1">
                <a:solidFill>
                  <a:srgbClr val="FFFF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sống</a:t>
            </a:r>
            <a:endParaRPr lang="en-US" sz="8000" b="1" dirty="0">
              <a:solidFill>
                <a:srgbClr val="FFFFFF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9" name="Picture 9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rcRect/>
          <a:stretch>
            <a:fillRect/>
          </a:stretch>
        </p:blipFill>
        <p:spPr>
          <a:xfrm rot="2936745">
            <a:off x="12931128" y="213487"/>
            <a:ext cx="999552" cy="952073"/>
          </a:xfrm>
          <a:prstGeom prst="rect">
            <a:avLst/>
          </a:prstGeom>
        </p:spPr>
      </p:pic>
      <p:grpSp>
        <p:nvGrpSpPr>
          <p:cNvPr id="10" name="Group 10"/>
          <p:cNvGrpSpPr/>
          <p:nvPr/>
        </p:nvGrpSpPr>
        <p:grpSpPr>
          <a:xfrm rot="-10800000">
            <a:off x="550013" y="325137"/>
            <a:ext cx="728771" cy="728771"/>
            <a:chOff x="0" y="0"/>
            <a:chExt cx="6350000" cy="6350000"/>
          </a:xfrm>
        </p:grpSpPr>
        <p:sp>
          <p:nvSpPr>
            <p:cNvPr id="11" name="Freeform 11"/>
            <p:cNvSpPr/>
            <p:nvPr/>
          </p:nvSpPr>
          <p:spPr>
            <a:xfrm>
              <a:off x="14167" y="0"/>
              <a:ext cx="6321665" cy="6350000"/>
            </a:xfrm>
            <a:custGeom>
              <a:avLst/>
              <a:gdLst/>
              <a:ahLst/>
              <a:cxnLst/>
              <a:rect l="l" t="t" r="r" b="b"/>
              <a:pathLst>
                <a:path w="6321665" h="6350000">
                  <a:moveTo>
                    <a:pt x="3160833" y="0"/>
                  </a:moveTo>
                  <a:lnTo>
                    <a:pt x="3160833" y="0"/>
                  </a:lnTo>
                  <a:cubicBezTo>
                    <a:pt x="4908795" y="7817"/>
                    <a:pt x="6321666" y="1427021"/>
                    <a:pt x="6321666" y="3175000"/>
                  </a:cubicBezTo>
                  <a:cubicBezTo>
                    <a:pt x="6321666" y="4922979"/>
                    <a:pt x="4908795" y="6342183"/>
                    <a:pt x="3160833" y="6350000"/>
                  </a:cubicBezTo>
                  <a:cubicBezTo>
                    <a:pt x="1412871" y="6342183"/>
                    <a:pt x="0" y="4922979"/>
                    <a:pt x="0" y="3175000"/>
                  </a:cubicBezTo>
                  <a:cubicBezTo>
                    <a:pt x="0" y="1427021"/>
                    <a:pt x="1412871" y="7817"/>
                    <a:pt x="3160833" y="0"/>
                  </a:cubicBezTo>
                  <a:close/>
                </a:path>
              </a:pathLst>
            </a:custGeom>
            <a:solidFill>
              <a:srgbClr val="ED774B"/>
            </a:solidFill>
          </p:spPr>
        </p:sp>
      </p:grpSp>
      <p:pic>
        <p:nvPicPr>
          <p:cNvPr id="12" name="Picture 12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5"/>
              </a:ext>
            </a:extLst>
          </a:blip>
          <a:srcRect/>
          <a:stretch>
            <a:fillRect/>
          </a:stretch>
        </p:blipFill>
        <p:spPr>
          <a:xfrm rot="4184776">
            <a:off x="-2033281" y="5739596"/>
            <a:ext cx="7565702" cy="866617"/>
          </a:xfrm>
          <a:prstGeom prst="rect">
            <a:avLst/>
          </a:prstGeom>
        </p:spPr>
      </p:pic>
      <p:pic>
        <p:nvPicPr>
          <p:cNvPr id="13" name="Picture 12">
            <a:extLst>
              <a:ext uri="{FF2B5EF4-FFF2-40B4-BE49-F238E27FC236}">
                <a16:creationId xmlns:a16="http://schemas.microsoft.com/office/drawing/2014/main" id="{E78DC88A-3E98-714F-A6D8-0221752CB6BC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4267203" y="3434723"/>
            <a:ext cx="12853430" cy="6852277"/>
          </a:xfrm>
          <a:prstGeom prst="rect">
            <a:avLst/>
          </a:prstGeom>
        </p:spPr>
      </p:pic>
      <p:sp>
        <p:nvSpPr>
          <p:cNvPr id="14" name="Rectangle 13">
            <a:extLst>
              <a:ext uri="{FF2B5EF4-FFF2-40B4-BE49-F238E27FC236}">
                <a16:creationId xmlns:a16="http://schemas.microsoft.com/office/drawing/2014/main" id="{51ABF421-652D-3F4B-AA07-FC21F4D9A8E4}"/>
              </a:ext>
            </a:extLst>
          </p:cNvPr>
          <p:cNvSpPr/>
          <p:nvPr/>
        </p:nvSpPr>
        <p:spPr>
          <a:xfrm>
            <a:off x="914399" y="433748"/>
            <a:ext cx="17029075" cy="295850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HOẠT ĐỘNG NHÓM (8 </a:t>
            </a: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phút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)</a:t>
            </a:r>
          </a:p>
          <a:p>
            <a:pPr marL="342900" indent="-342900">
              <a:lnSpc>
                <a:spcPct val="150000"/>
              </a:lnSpc>
              <a:buAutoNum type="arabicPeriod"/>
            </a:pP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Hãy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cho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biết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vai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trò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của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khoa </a:t>
            </a: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học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tự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nhiên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được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thể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hiện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trong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các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hình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từ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1.7 </a:t>
            </a: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đến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1.10</a:t>
            </a:r>
          </a:p>
          <a:p>
            <a:pPr marL="342900" indent="-342900">
              <a:lnSpc>
                <a:spcPct val="150000"/>
              </a:lnSpc>
              <a:buAutoNum type="arabicPeriod"/>
            </a:pP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Hãy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kể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tên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một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số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hoạt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động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trong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thực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tế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có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đóng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góp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vai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trò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của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khoa </a:t>
            </a: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học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tự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nhiên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?  </a:t>
            </a: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Nêu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rõ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vai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trò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của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khoa </a:t>
            </a: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học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tự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nhiên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trong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các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hoạt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động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đó</a:t>
            </a:r>
            <a:r>
              <a:rPr lang="en-US" sz="3200" b="1" dirty="0">
                <a:solidFill>
                  <a:schemeClr val="bg1"/>
                </a:solidFill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 ?</a:t>
            </a:r>
          </a:p>
        </p:txBody>
      </p:sp>
    </p:spTree>
    <p:extLst>
      <p:ext uri="{BB962C8B-B14F-4D97-AF65-F5344CB8AC3E}">
        <p14:creationId xmlns:p14="http://schemas.microsoft.com/office/powerpoint/2010/main" val="4209094308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xmlns:p14="http://schemas.microsoft.com/office/powerpoint/2010/main" spd="slow" p14:dur="2000">
        <p159:morph option="byObject"/>
      </p:transition>
    </mc:Choice>
    <mc:Fallback xmlns="">
      <p:transition spd="slow">
        <p:fade/>
      </p:transition>
    </mc:Fallback>
  </mc:AlternateContent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2">
            <a:lumMod val="40000"/>
            <a:lumOff val="6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6" name="Group 5"/>
          <p:cNvGrpSpPr/>
          <p:nvPr/>
        </p:nvGrpSpPr>
        <p:grpSpPr>
          <a:xfrm>
            <a:off x="4705642" y="0"/>
            <a:ext cx="6794696" cy="10194982"/>
            <a:chOff x="3137094" y="283886"/>
            <a:chExt cx="4529797" cy="6515308"/>
          </a:xfrm>
        </p:grpSpPr>
        <p:cxnSp>
          <p:nvCxnSpPr>
            <p:cNvPr id="3" name="Straight Arrow Connector 2"/>
            <p:cNvCxnSpPr/>
            <p:nvPr/>
          </p:nvCxnSpPr>
          <p:spPr>
            <a:xfrm flipH="1" flipV="1">
              <a:off x="5383369" y="283886"/>
              <a:ext cx="18624" cy="5866228"/>
            </a:xfrm>
            <a:prstGeom prst="straightConnector1">
              <a:avLst/>
            </a:prstGeom>
            <a:ln w="177800">
              <a:solidFill>
                <a:schemeClr val="accent4">
                  <a:lumMod val="75000"/>
                </a:schemeClr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5" name="TextBox 4"/>
            <p:cNvSpPr txBox="1"/>
            <p:nvPr/>
          </p:nvSpPr>
          <p:spPr>
            <a:xfrm>
              <a:off x="3137094" y="6150114"/>
              <a:ext cx="4529797" cy="649080"/>
            </a:xfrm>
            <a:prstGeom prst="rect">
              <a:avLst/>
            </a:prstGeom>
            <a:solidFill>
              <a:schemeClr val="accent4">
                <a:lumMod val="75000"/>
              </a:schemeClr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3000" b="1">
                  <a:solidFill>
                    <a:schemeClr val="bg1"/>
                  </a:solidFill>
                  <a:latin typeface="Tahoma" panose="020B0604030504040204" pitchFamily="34" charset="0"/>
                  <a:ea typeface="Tahoma" panose="020B0604030504040204" pitchFamily="34" charset="0"/>
                  <a:cs typeface="Tahoma" panose="020B0604030504040204" pitchFamily="34" charset="0"/>
                </a:rPr>
                <a:t>KHOA HỌC TỰ NHIÊN CÓ VAI TRÒ QUAN TRỌNG TRONG: </a:t>
              </a:r>
            </a:p>
          </p:txBody>
        </p:sp>
      </p:grpSp>
      <p:grpSp>
        <p:nvGrpSpPr>
          <p:cNvPr id="53" name="Group 52"/>
          <p:cNvGrpSpPr/>
          <p:nvPr/>
        </p:nvGrpSpPr>
        <p:grpSpPr>
          <a:xfrm>
            <a:off x="2316383" y="932880"/>
            <a:ext cx="6288260" cy="1736862"/>
            <a:chOff x="1544255" y="621920"/>
            <a:chExt cx="4192173" cy="1157908"/>
          </a:xfrm>
        </p:grpSpPr>
        <p:grpSp>
          <p:nvGrpSpPr>
            <p:cNvPr id="19" name="Group 18"/>
            <p:cNvGrpSpPr/>
            <p:nvPr/>
          </p:nvGrpSpPr>
          <p:grpSpPr>
            <a:xfrm>
              <a:off x="1544255" y="621920"/>
              <a:ext cx="4192173" cy="1157908"/>
              <a:chOff x="1505243" y="981344"/>
              <a:chExt cx="4192173" cy="1157908"/>
            </a:xfrm>
          </p:grpSpPr>
          <p:grpSp>
            <p:nvGrpSpPr>
              <p:cNvPr id="16" name="Group 15"/>
              <p:cNvGrpSpPr/>
              <p:nvPr/>
            </p:nvGrpSpPr>
            <p:grpSpPr>
              <a:xfrm>
                <a:off x="1505243" y="981344"/>
                <a:ext cx="4192173" cy="1157908"/>
                <a:chOff x="1039935" y="1077770"/>
                <a:chExt cx="3198868" cy="994539"/>
              </a:xfrm>
            </p:grpSpPr>
            <p:sp>
              <p:nvSpPr>
                <p:cNvPr id="13" name="Flowchart: Document 12"/>
                <p:cNvSpPr/>
                <p:nvPr/>
              </p:nvSpPr>
              <p:spPr>
                <a:xfrm>
                  <a:off x="1039935" y="1096106"/>
                  <a:ext cx="3142633" cy="976203"/>
                </a:xfrm>
                <a:custGeom>
                  <a:avLst/>
                  <a:gdLst>
                    <a:gd name="connsiteX0" fmla="*/ 0 w 21600"/>
                    <a:gd name="connsiteY0" fmla="*/ 0 h 21600"/>
                    <a:gd name="connsiteX1" fmla="*/ 21600 w 21600"/>
                    <a:gd name="connsiteY1" fmla="*/ 0 h 21600"/>
                    <a:gd name="connsiteX2" fmla="*/ 21600 w 21600"/>
                    <a:gd name="connsiteY2" fmla="*/ 17322 h 21600"/>
                    <a:gd name="connsiteX3" fmla="*/ 0 w 21600"/>
                    <a:gd name="connsiteY3" fmla="*/ 20172 h 21600"/>
                    <a:gd name="connsiteX4" fmla="*/ 0 w 21600"/>
                    <a:gd name="connsiteY4" fmla="*/ 0 h 21600"/>
                    <a:gd name="connsiteX0" fmla="*/ 0 w 26502"/>
                    <a:gd name="connsiteY0" fmla="*/ 0 h 20818"/>
                    <a:gd name="connsiteX1" fmla="*/ 21600 w 26502"/>
                    <a:gd name="connsiteY1" fmla="*/ 0 h 20818"/>
                    <a:gd name="connsiteX2" fmla="*/ 26502 w 26502"/>
                    <a:gd name="connsiteY2" fmla="*/ 10122 h 20818"/>
                    <a:gd name="connsiteX3" fmla="*/ 0 w 26502"/>
                    <a:gd name="connsiteY3" fmla="*/ 20172 h 20818"/>
                    <a:gd name="connsiteX4" fmla="*/ 0 w 26502"/>
                    <a:gd name="connsiteY4" fmla="*/ 0 h 20818"/>
                    <a:gd name="connsiteX0" fmla="*/ 0 w 26655"/>
                    <a:gd name="connsiteY0" fmla="*/ 0 h 20818"/>
                    <a:gd name="connsiteX1" fmla="*/ 26655 w 26655"/>
                    <a:gd name="connsiteY1" fmla="*/ 0 h 20818"/>
                    <a:gd name="connsiteX2" fmla="*/ 26502 w 26655"/>
                    <a:gd name="connsiteY2" fmla="*/ 10122 h 20818"/>
                    <a:gd name="connsiteX3" fmla="*/ 0 w 26655"/>
                    <a:gd name="connsiteY3" fmla="*/ 20172 h 20818"/>
                    <a:gd name="connsiteX4" fmla="*/ 0 w 26655"/>
                    <a:gd name="connsiteY4" fmla="*/ 0 h 20818"/>
                    <a:gd name="connsiteX0" fmla="*/ 0 w 26655"/>
                    <a:gd name="connsiteY0" fmla="*/ 0 h 20818"/>
                    <a:gd name="connsiteX1" fmla="*/ 26655 w 26655"/>
                    <a:gd name="connsiteY1" fmla="*/ 0 h 20818"/>
                    <a:gd name="connsiteX2" fmla="*/ 26502 w 26655"/>
                    <a:gd name="connsiteY2" fmla="*/ 10122 h 20818"/>
                    <a:gd name="connsiteX3" fmla="*/ 0 w 26655"/>
                    <a:gd name="connsiteY3" fmla="*/ 20172 h 20818"/>
                    <a:gd name="connsiteX4" fmla="*/ 0 w 26655"/>
                    <a:gd name="connsiteY4" fmla="*/ 0 h 20818"/>
                    <a:gd name="connsiteX0" fmla="*/ 0 w 27230"/>
                    <a:gd name="connsiteY0" fmla="*/ 0 h 20818"/>
                    <a:gd name="connsiteX1" fmla="*/ 26655 w 27230"/>
                    <a:gd name="connsiteY1" fmla="*/ 0 h 20818"/>
                    <a:gd name="connsiteX2" fmla="*/ 26502 w 27230"/>
                    <a:gd name="connsiteY2" fmla="*/ 10122 h 20818"/>
                    <a:gd name="connsiteX3" fmla="*/ 0 w 27230"/>
                    <a:gd name="connsiteY3" fmla="*/ 20172 h 20818"/>
                    <a:gd name="connsiteX4" fmla="*/ 0 w 27230"/>
                    <a:gd name="connsiteY4" fmla="*/ 0 h 20818"/>
                    <a:gd name="connsiteX0" fmla="*/ 0 w 27978"/>
                    <a:gd name="connsiteY0" fmla="*/ 0 h 20818"/>
                    <a:gd name="connsiteX1" fmla="*/ 26655 w 27978"/>
                    <a:gd name="connsiteY1" fmla="*/ 0 h 20818"/>
                    <a:gd name="connsiteX2" fmla="*/ 26502 w 27978"/>
                    <a:gd name="connsiteY2" fmla="*/ 10122 h 20818"/>
                    <a:gd name="connsiteX3" fmla="*/ 0 w 27978"/>
                    <a:gd name="connsiteY3" fmla="*/ 20172 h 20818"/>
                    <a:gd name="connsiteX4" fmla="*/ 0 w 27978"/>
                    <a:gd name="connsiteY4" fmla="*/ 0 h 20818"/>
                    <a:gd name="connsiteX0" fmla="*/ 0 w 29122"/>
                    <a:gd name="connsiteY0" fmla="*/ 0 h 20818"/>
                    <a:gd name="connsiteX1" fmla="*/ 26655 w 29122"/>
                    <a:gd name="connsiteY1" fmla="*/ 0 h 20818"/>
                    <a:gd name="connsiteX2" fmla="*/ 28122 w 29122"/>
                    <a:gd name="connsiteY2" fmla="*/ 9514 h 20818"/>
                    <a:gd name="connsiteX3" fmla="*/ 26502 w 29122"/>
                    <a:gd name="connsiteY3" fmla="*/ 10122 h 20818"/>
                    <a:gd name="connsiteX4" fmla="*/ 0 w 29122"/>
                    <a:gd name="connsiteY4" fmla="*/ 20172 h 20818"/>
                    <a:gd name="connsiteX5" fmla="*/ 0 w 29122"/>
                    <a:gd name="connsiteY5" fmla="*/ 0 h 20818"/>
                    <a:gd name="connsiteX0" fmla="*/ 0 w 29540"/>
                    <a:gd name="connsiteY0" fmla="*/ 0 h 20818"/>
                    <a:gd name="connsiteX1" fmla="*/ 26655 w 29540"/>
                    <a:gd name="connsiteY1" fmla="*/ 0 h 20818"/>
                    <a:gd name="connsiteX2" fmla="*/ 29041 w 29540"/>
                    <a:gd name="connsiteY2" fmla="*/ 10114 h 20818"/>
                    <a:gd name="connsiteX3" fmla="*/ 26502 w 29540"/>
                    <a:gd name="connsiteY3" fmla="*/ 10122 h 20818"/>
                    <a:gd name="connsiteX4" fmla="*/ 0 w 29540"/>
                    <a:gd name="connsiteY4" fmla="*/ 20172 h 20818"/>
                    <a:gd name="connsiteX5" fmla="*/ 0 w 29540"/>
                    <a:gd name="connsiteY5" fmla="*/ 0 h 20818"/>
                    <a:gd name="connsiteX0" fmla="*/ 0 w 29623"/>
                    <a:gd name="connsiteY0" fmla="*/ 0 h 20818"/>
                    <a:gd name="connsiteX1" fmla="*/ 26655 w 29623"/>
                    <a:gd name="connsiteY1" fmla="*/ 0 h 20818"/>
                    <a:gd name="connsiteX2" fmla="*/ 29194 w 29623"/>
                    <a:gd name="connsiteY2" fmla="*/ 9514 h 20818"/>
                    <a:gd name="connsiteX3" fmla="*/ 26502 w 29623"/>
                    <a:gd name="connsiteY3" fmla="*/ 10122 h 20818"/>
                    <a:gd name="connsiteX4" fmla="*/ 0 w 29623"/>
                    <a:gd name="connsiteY4" fmla="*/ 20172 h 20818"/>
                    <a:gd name="connsiteX5" fmla="*/ 0 w 29623"/>
                    <a:gd name="connsiteY5" fmla="*/ 0 h 20818"/>
                    <a:gd name="connsiteX0" fmla="*/ 0 w 30472"/>
                    <a:gd name="connsiteY0" fmla="*/ 0 h 20818"/>
                    <a:gd name="connsiteX1" fmla="*/ 26655 w 30472"/>
                    <a:gd name="connsiteY1" fmla="*/ 0 h 20818"/>
                    <a:gd name="connsiteX2" fmla="*/ 30420 w 30472"/>
                    <a:gd name="connsiteY2" fmla="*/ 7114 h 20818"/>
                    <a:gd name="connsiteX3" fmla="*/ 26502 w 30472"/>
                    <a:gd name="connsiteY3" fmla="*/ 10122 h 20818"/>
                    <a:gd name="connsiteX4" fmla="*/ 0 w 30472"/>
                    <a:gd name="connsiteY4" fmla="*/ 20172 h 20818"/>
                    <a:gd name="connsiteX5" fmla="*/ 0 w 30472"/>
                    <a:gd name="connsiteY5" fmla="*/ 0 h 20818"/>
                    <a:gd name="connsiteX0" fmla="*/ 544 w 31016"/>
                    <a:gd name="connsiteY0" fmla="*/ 0 h 20818"/>
                    <a:gd name="connsiteX1" fmla="*/ 27199 w 31016"/>
                    <a:gd name="connsiteY1" fmla="*/ 0 h 20818"/>
                    <a:gd name="connsiteX2" fmla="*/ 30964 w 31016"/>
                    <a:gd name="connsiteY2" fmla="*/ 7114 h 20818"/>
                    <a:gd name="connsiteX3" fmla="*/ 27046 w 31016"/>
                    <a:gd name="connsiteY3" fmla="*/ 10122 h 20818"/>
                    <a:gd name="connsiteX4" fmla="*/ 544 w 31016"/>
                    <a:gd name="connsiteY4" fmla="*/ 20172 h 20818"/>
                    <a:gd name="connsiteX5" fmla="*/ 544 w 31016"/>
                    <a:gd name="connsiteY5" fmla="*/ 0 h 20818"/>
                    <a:gd name="connsiteX0" fmla="*/ 3400 w 33872"/>
                    <a:gd name="connsiteY0" fmla="*/ 0 h 20818"/>
                    <a:gd name="connsiteX1" fmla="*/ 30055 w 33872"/>
                    <a:gd name="connsiteY1" fmla="*/ 0 h 20818"/>
                    <a:gd name="connsiteX2" fmla="*/ 33820 w 33872"/>
                    <a:gd name="connsiteY2" fmla="*/ 7114 h 20818"/>
                    <a:gd name="connsiteX3" fmla="*/ 29902 w 33872"/>
                    <a:gd name="connsiteY3" fmla="*/ 10122 h 20818"/>
                    <a:gd name="connsiteX4" fmla="*/ 3400 w 33872"/>
                    <a:gd name="connsiteY4" fmla="*/ 20172 h 20818"/>
                    <a:gd name="connsiteX5" fmla="*/ 170 w 33872"/>
                    <a:gd name="connsiteY5" fmla="*/ 10800 h 20818"/>
                    <a:gd name="connsiteX6" fmla="*/ 3400 w 33872"/>
                    <a:gd name="connsiteY6" fmla="*/ 0 h 20818"/>
                    <a:gd name="connsiteX0" fmla="*/ 3750 w 34222"/>
                    <a:gd name="connsiteY0" fmla="*/ 0 h 20818"/>
                    <a:gd name="connsiteX1" fmla="*/ 30405 w 34222"/>
                    <a:gd name="connsiteY1" fmla="*/ 0 h 20818"/>
                    <a:gd name="connsiteX2" fmla="*/ 34170 w 34222"/>
                    <a:gd name="connsiteY2" fmla="*/ 7114 h 20818"/>
                    <a:gd name="connsiteX3" fmla="*/ 30252 w 34222"/>
                    <a:gd name="connsiteY3" fmla="*/ 10122 h 20818"/>
                    <a:gd name="connsiteX4" fmla="*/ 3750 w 34222"/>
                    <a:gd name="connsiteY4" fmla="*/ 20172 h 20818"/>
                    <a:gd name="connsiteX5" fmla="*/ 60 w 34222"/>
                    <a:gd name="connsiteY5" fmla="*/ 11100 h 20818"/>
                    <a:gd name="connsiteX6" fmla="*/ 3750 w 34222"/>
                    <a:gd name="connsiteY6" fmla="*/ 0 h 20818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  <a:cxn ang="0">
                      <a:pos x="connsiteX6" y="connsiteY6"/>
                    </a:cxn>
                  </a:cxnLst>
                  <a:rect l="l" t="t" r="r" b="b"/>
                  <a:pathLst>
                    <a:path w="34222" h="20818">
                      <a:moveTo>
                        <a:pt x="3750" y="0"/>
                      </a:moveTo>
                      <a:lnTo>
                        <a:pt x="30405" y="0"/>
                      </a:lnTo>
                      <a:cubicBezTo>
                        <a:pt x="34888" y="1136"/>
                        <a:pt x="34195" y="5427"/>
                        <a:pt x="34170" y="7114"/>
                      </a:cubicBezTo>
                      <a:cubicBezTo>
                        <a:pt x="34145" y="8801"/>
                        <a:pt x="34735" y="7896"/>
                        <a:pt x="30252" y="10122"/>
                      </a:cubicBezTo>
                      <a:cubicBezTo>
                        <a:pt x="19452" y="10122"/>
                        <a:pt x="14550" y="23922"/>
                        <a:pt x="3750" y="20172"/>
                      </a:cubicBezTo>
                      <a:cubicBezTo>
                        <a:pt x="-746" y="20535"/>
                        <a:pt x="60" y="14462"/>
                        <a:pt x="60" y="11100"/>
                      </a:cubicBezTo>
                      <a:cubicBezTo>
                        <a:pt x="60" y="7738"/>
                        <a:pt x="-771" y="2050"/>
                        <a:pt x="3750" y="0"/>
                      </a:cubicBezTo>
                      <a:close/>
                    </a:path>
                  </a:pathLst>
                </a:custGeom>
                <a:solidFill>
                  <a:srgbClr val="0070C0"/>
                </a:solidFill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 sz="2700"/>
                </a:p>
              </p:txBody>
            </p:sp>
            <p:sp>
              <p:nvSpPr>
                <p:cNvPr id="14" name="Oval 13"/>
                <p:cNvSpPr/>
                <p:nvPr/>
              </p:nvSpPr>
              <p:spPr>
                <a:xfrm>
                  <a:off x="3732366" y="1077770"/>
                  <a:ext cx="506437" cy="506437"/>
                </a:xfrm>
                <a:prstGeom prst="ellipse">
                  <a:avLst/>
                </a:prstGeom>
                <a:solidFill>
                  <a:schemeClr val="bg1"/>
                </a:solidFill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 sz="2700"/>
                </a:p>
              </p:txBody>
            </p:sp>
            <p:sp>
              <p:nvSpPr>
                <p:cNvPr id="15" name="Oval 14"/>
                <p:cNvSpPr/>
                <p:nvPr/>
              </p:nvSpPr>
              <p:spPr>
                <a:xfrm>
                  <a:off x="3849406" y="1190520"/>
                  <a:ext cx="283699" cy="283699"/>
                </a:xfrm>
                <a:prstGeom prst="ellipse">
                  <a:avLst/>
                </a:prstGeom>
                <a:solidFill>
                  <a:srgbClr val="FF0000"/>
                </a:solidFill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 sz="2700"/>
                </a:p>
              </p:txBody>
            </p:sp>
          </p:grpSp>
          <p:sp>
            <p:nvSpPr>
              <p:cNvPr id="17" name="Oval 16"/>
              <p:cNvSpPr/>
              <p:nvPr/>
            </p:nvSpPr>
            <p:spPr>
              <a:xfrm>
                <a:off x="1645918" y="1203032"/>
                <a:ext cx="735877" cy="735877"/>
              </a:xfrm>
              <a:prstGeom prst="ellipse">
                <a:avLst/>
              </a:prstGeom>
              <a:solidFill>
                <a:schemeClr val="bg1"/>
              </a:solidFill>
              <a:ln w="38100">
                <a:solidFill>
                  <a:srgbClr val="0070C0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sz="2700"/>
              </a:p>
            </p:txBody>
          </p:sp>
          <p:sp>
            <p:nvSpPr>
              <p:cNvPr id="18" name="TextBox 17"/>
              <p:cNvSpPr txBox="1"/>
              <p:nvPr/>
            </p:nvSpPr>
            <p:spPr>
              <a:xfrm>
                <a:off x="1693675" y="1247804"/>
                <a:ext cx="845858" cy="615553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5400">
                    <a:solidFill>
                      <a:schemeClr val="accent5"/>
                    </a:solidFill>
                  </a:rPr>
                  <a:t>01</a:t>
                </a:r>
              </a:p>
            </p:txBody>
          </p:sp>
        </p:grpSp>
        <p:sp>
          <p:nvSpPr>
            <p:cNvPr id="48" name="TextBox 47"/>
            <p:cNvSpPr txBox="1"/>
            <p:nvPr/>
          </p:nvSpPr>
          <p:spPr>
            <a:xfrm>
              <a:off x="2369554" y="643263"/>
              <a:ext cx="2353939" cy="615553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700">
                  <a:solidFill>
                    <a:schemeClr val="bg1"/>
                  </a:solidFill>
                </a:rPr>
                <a:t>Hoạt động </a:t>
              </a:r>
            </a:p>
            <a:p>
              <a:pPr algn="ctr"/>
              <a:r>
                <a:rPr lang="en-US" sz="2700">
                  <a:solidFill>
                    <a:schemeClr val="bg1"/>
                  </a:solidFill>
                </a:rPr>
                <a:t>nghiên cứu khoa học </a:t>
              </a:r>
            </a:p>
          </p:txBody>
        </p:sp>
      </p:grpSp>
      <p:grpSp>
        <p:nvGrpSpPr>
          <p:cNvPr id="54" name="Group 53"/>
          <p:cNvGrpSpPr/>
          <p:nvPr/>
        </p:nvGrpSpPr>
        <p:grpSpPr>
          <a:xfrm>
            <a:off x="7609100" y="2427560"/>
            <a:ext cx="6277658" cy="1736862"/>
            <a:chOff x="5072733" y="1618373"/>
            <a:chExt cx="4185105" cy="1157908"/>
          </a:xfrm>
        </p:grpSpPr>
        <p:grpSp>
          <p:nvGrpSpPr>
            <p:cNvPr id="27" name="Group 26"/>
            <p:cNvGrpSpPr/>
            <p:nvPr/>
          </p:nvGrpSpPr>
          <p:grpSpPr>
            <a:xfrm flipH="1">
              <a:off x="5072733" y="1618373"/>
              <a:ext cx="4185105" cy="1157908"/>
              <a:chOff x="1498218" y="981344"/>
              <a:chExt cx="4199198" cy="1157908"/>
            </a:xfrm>
          </p:grpSpPr>
          <p:grpSp>
            <p:nvGrpSpPr>
              <p:cNvPr id="28" name="Group 27"/>
              <p:cNvGrpSpPr/>
              <p:nvPr/>
            </p:nvGrpSpPr>
            <p:grpSpPr>
              <a:xfrm>
                <a:off x="1505243" y="981344"/>
                <a:ext cx="4192173" cy="1157908"/>
                <a:chOff x="1039935" y="1077770"/>
                <a:chExt cx="3198868" cy="994539"/>
              </a:xfrm>
            </p:grpSpPr>
            <p:sp>
              <p:nvSpPr>
                <p:cNvPr id="31" name="Flowchart: Document 12"/>
                <p:cNvSpPr/>
                <p:nvPr/>
              </p:nvSpPr>
              <p:spPr>
                <a:xfrm>
                  <a:off x="1039935" y="1096106"/>
                  <a:ext cx="3142633" cy="976203"/>
                </a:xfrm>
                <a:custGeom>
                  <a:avLst/>
                  <a:gdLst>
                    <a:gd name="connsiteX0" fmla="*/ 0 w 21600"/>
                    <a:gd name="connsiteY0" fmla="*/ 0 h 21600"/>
                    <a:gd name="connsiteX1" fmla="*/ 21600 w 21600"/>
                    <a:gd name="connsiteY1" fmla="*/ 0 h 21600"/>
                    <a:gd name="connsiteX2" fmla="*/ 21600 w 21600"/>
                    <a:gd name="connsiteY2" fmla="*/ 17322 h 21600"/>
                    <a:gd name="connsiteX3" fmla="*/ 0 w 21600"/>
                    <a:gd name="connsiteY3" fmla="*/ 20172 h 21600"/>
                    <a:gd name="connsiteX4" fmla="*/ 0 w 21600"/>
                    <a:gd name="connsiteY4" fmla="*/ 0 h 21600"/>
                    <a:gd name="connsiteX0" fmla="*/ 0 w 26502"/>
                    <a:gd name="connsiteY0" fmla="*/ 0 h 20818"/>
                    <a:gd name="connsiteX1" fmla="*/ 21600 w 26502"/>
                    <a:gd name="connsiteY1" fmla="*/ 0 h 20818"/>
                    <a:gd name="connsiteX2" fmla="*/ 26502 w 26502"/>
                    <a:gd name="connsiteY2" fmla="*/ 10122 h 20818"/>
                    <a:gd name="connsiteX3" fmla="*/ 0 w 26502"/>
                    <a:gd name="connsiteY3" fmla="*/ 20172 h 20818"/>
                    <a:gd name="connsiteX4" fmla="*/ 0 w 26502"/>
                    <a:gd name="connsiteY4" fmla="*/ 0 h 20818"/>
                    <a:gd name="connsiteX0" fmla="*/ 0 w 26655"/>
                    <a:gd name="connsiteY0" fmla="*/ 0 h 20818"/>
                    <a:gd name="connsiteX1" fmla="*/ 26655 w 26655"/>
                    <a:gd name="connsiteY1" fmla="*/ 0 h 20818"/>
                    <a:gd name="connsiteX2" fmla="*/ 26502 w 26655"/>
                    <a:gd name="connsiteY2" fmla="*/ 10122 h 20818"/>
                    <a:gd name="connsiteX3" fmla="*/ 0 w 26655"/>
                    <a:gd name="connsiteY3" fmla="*/ 20172 h 20818"/>
                    <a:gd name="connsiteX4" fmla="*/ 0 w 26655"/>
                    <a:gd name="connsiteY4" fmla="*/ 0 h 20818"/>
                    <a:gd name="connsiteX0" fmla="*/ 0 w 26655"/>
                    <a:gd name="connsiteY0" fmla="*/ 0 h 20818"/>
                    <a:gd name="connsiteX1" fmla="*/ 26655 w 26655"/>
                    <a:gd name="connsiteY1" fmla="*/ 0 h 20818"/>
                    <a:gd name="connsiteX2" fmla="*/ 26502 w 26655"/>
                    <a:gd name="connsiteY2" fmla="*/ 10122 h 20818"/>
                    <a:gd name="connsiteX3" fmla="*/ 0 w 26655"/>
                    <a:gd name="connsiteY3" fmla="*/ 20172 h 20818"/>
                    <a:gd name="connsiteX4" fmla="*/ 0 w 26655"/>
                    <a:gd name="connsiteY4" fmla="*/ 0 h 20818"/>
                    <a:gd name="connsiteX0" fmla="*/ 0 w 27230"/>
                    <a:gd name="connsiteY0" fmla="*/ 0 h 20818"/>
                    <a:gd name="connsiteX1" fmla="*/ 26655 w 27230"/>
                    <a:gd name="connsiteY1" fmla="*/ 0 h 20818"/>
                    <a:gd name="connsiteX2" fmla="*/ 26502 w 27230"/>
                    <a:gd name="connsiteY2" fmla="*/ 10122 h 20818"/>
                    <a:gd name="connsiteX3" fmla="*/ 0 w 27230"/>
                    <a:gd name="connsiteY3" fmla="*/ 20172 h 20818"/>
                    <a:gd name="connsiteX4" fmla="*/ 0 w 27230"/>
                    <a:gd name="connsiteY4" fmla="*/ 0 h 20818"/>
                    <a:gd name="connsiteX0" fmla="*/ 0 w 27978"/>
                    <a:gd name="connsiteY0" fmla="*/ 0 h 20818"/>
                    <a:gd name="connsiteX1" fmla="*/ 26655 w 27978"/>
                    <a:gd name="connsiteY1" fmla="*/ 0 h 20818"/>
                    <a:gd name="connsiteX2" fmla="*/ 26502 w 27978"/>
                    <a:gd name="connsiteY2" fmla="*/ 10122 h 20818"/>
                    <a:gd name="connsiteX3" fmla="*/ 0 w 27978"/>
                    <a:gd name="connsiteY3" fmla="*/ 20172 h 20818"/>
                    <a:gd name="connsiteX4" fmla="*/ 0 w 27978"/>
                    <a:gd name="connsiteY4" fmla="*/ 0 h 20818"/>
                    <a:gd name="connsiteX0" fmla="*/ 0 w 29122"/>
                    <a:gd name="connsiteY0" fmla="*/ 0 h 20818"/>
                    <a:gd name="connsiteX1" fmla="*/ 26655 w 29122"/>
                    <a:gd name="connsiteY1" fmla="*/ 0 h 20818"/>
                    <a:gd name="connsiteX2" fmla="*/ 28122 w 29122"/>
                    <a:gd name="connsiteY2" fmla="*/ 9514 h 20818"/>
                    <a:gd name="connsiteX3" fmla="*/ 26502 w 29122"/>
                    <a:gd name="connsiteY3" fmla="*/ 10122 h 20818"/>
                    <a:gd name="connsiteX4" fmla="*/ 0 w 29122"/>
                    <a:gd name="connsiteY4" fmla="*/ 20172 h 20818"/>
                    <a:gd name="connsiteX5" fmla="*/ 0 w 29122"/>
                    <a:gd name="connsiteY5" fmla="*/ 0 h 20818"/>
                    <a:gd name="connsiteX0" fmla="*/ 0 w 29540"/>
                    <a:gd name="connsiteY0" fmla="*/ 0 h 20818"/>
                    <a:gd name="connsiteX1" fmla="*/ 26655 w 29540"/>
                    <a:gd name="connsiteY1" fmla="*/ 0 h 20818"/>
                    <a:gd name="connsiteX2" fmla="*/ 29041 w 29540"/>
                    <a:gd name="connsiteY2" fmla="*/ 10114 h 20818"/>
                    <a:gd name="connsiteX3" fmla="*/ 26502 w 29540"/>
                    <a:gd name="connsiteY3" fmla="*/ 10122 h 20818"/>
                    <a:gd name="connsiteX4" fmla="*/ 0 w 29540"/>
                    <a:gd name="connsiteY4" fmla="*/ 20172 h 20818"/>
                    <a:gd name="connsiteX5" fmla="*/ 0 w 29540"/>
                    <a:gd name="connsiteY5" fmla="*/ 0 h 20818"/>
                    <a:gd name="connsiteX0" fmla="*/ 0 w 29623"/>
                    <a:gd name="connsiteY0" fmla="*/ 0 h 20818"/>
                    <a:gd name="connsiteX1" fmla="*/ 26655 w 29623"/>
                    <a:gd name="connsiteY1" fmla="*/ 0 h 20818"/>
                    <a:gd name="connsiteX2" fmla="*/ 29194 w 29623"/>
                    <a:gd name="connsiteY2" fmla="*/ 9514 h 20818"/>
                    <a:gd name="connsiteX3" fmla="*/ 26502 w 29623"/>
                    <a:gd name="connsiteY3" fmla="*/ 10122 h 20818"/>
                    <a:gd name="connsiteX4" fmla="*/ 0 w 29623"/>
                    <a:gd name="connsiteY4" fmla="*/ 20172 h 20818"/>
                    <a:gd name="connsiteX5" fmla="*/ 0 w 29623"/>
                    <a:gd name="connsiteY5" fmla="*/ 0 h 20818"/>
                    <a:gd name="connsiteX0" fmla="*/ 0 w 30472"/>
                    <a:gd name="connsiteY0" fmla="*/ 0 h 20818"/>
                    <a:gd name="connsiteX1" fmla="*/ 26655 w 30472"/>
                    <a:gd name="connsiteY1" fmla="*/ 0 h 20818"/>
                    <a:gd name="connsiteX2" fmla="*/ 30420 w 30472"/>
                    <a:gd name="connsiteY2" fmla="*/ 7114 h 20818"/>
                    <a:gd name="connsiteX3" fmla="*/ 26502 w 30472"/>
                    <a:gd name="connsiteY3" fmla="*/ 10122 h 20818"/>
                    <a:gd name="connsiteX4" fmla="*/ 0 w 30472"/>
                    <a:gd name="connsiteY4" fmla="*/ 20172 h 20818"/>
                    <a:gd name="connsiteX5" fmla="*/ 0 w 30472"/>
                    <a:gd name="connsiteY5" fmla="*/ 0 h 20818"/>
                    <a:gd name="connsiteX0" fmla="*/ 544 w 31016"/>
                    <a:gd name="connsiteY0" fmla="*/ 0 h 20818"/>
                    <a:gd name="connsiteX1" fmla="*/ 27199 w 31016"/>
                    <a:gd name="connsiteY1" fmla="*/ 0 h 20818"/>
                    <a:gd name="connsiteX2" fmla="*/ 30964 w 31016"/>
                    <a:gd name="connsiteY2" fmla="*/ 7114 h 20818"/>
                    <a:gd name="connsiteX3" fmla="*/ 27046 w 31016"/>
                    <a:gd name="connsiteY3" fmla="*/ 10122 h 20818"/>
                    <a:gd name="connsiteX4" fmla="*/ 544 w 31016"/>
                    <a:gd name="connsiteY4" fmla="*/ 20172 h 20818"/>
                    <a:gd name="connsiteX5" fmla="*/ 544 w 31016"/>
                    <a:gd name="connsiteY5" fmla="*/ 0 h 20818"/>
                    <a:gd name="connsiteX0" fmla="*/ 3400 w 33872"/>
                    <a:gd name="connsiteY0" fmla="*/ 0 h 20818"/>
                    <a:gd name="connsiteX1" fmla="*/ 30055 w 33872"/>
                    <a:gd name="connsiteY1" fmla="*/ 0 h 20818"/>
                    <a:gd name="connsiteX2" fmla="*/ 33820 w 33872"/>
                    <a:gd name="connsiteY2" fmla="*/ 7114 h 20818"/>
                    <a:gd name="connsiteX3" fmla="*/ 29902 w 33872"/>
                    <a:gd name="connsiteY3" fmla="*/ 10122 h 20818"/>
                    <a:gd name="connsiteX4" fmla="*/ 3400 w 33872"/>
                    <a:gd name="connsiteY4" fmla="*/ 20172 h 20818"/>
                    <a:gd name="connsiteX5" fmla="*/ 170 w 33872"/>
                    <a:gd name="connsiteY5" fmla="*/ 10800 h 20818"/>
                    <a:gd name="connsiteX6" fmla="*/ 3400 w 33872"/>
                    <a:gd name="connsiteY6" fmla="*/ 0 h 20818"/>
                    <a:gd name="connsiteX0" fmla="*/ 3750 w 34222"/>
                    <a:gd name="connsiteY0" fmla="*/ 0 h 20818"/>
                    <a:gd name="connsiteX1" fmla="*/ 30405 w 34222"/>
                    <a:gd name="connsiteY1" fmla="*/ 0 h 20818"/>
                    <a:gd name="connsiteX2" fmla="*/ 34170 w 34222"/>
                    <a:gd name="connsiteY2" fmla="*/ 7114 h 20818"/>
                    <a:gd name="connsiteX3" fmla="*/ 30252 w 34222"/>
                    <a:gd name="connsiteY3" fmla="*/ 10122 h 20818"/>
                    <a:gd name="connsiteX4" fmla="*/ 3750 w 34222"/>
                    <a:gd name="connsiteY4" fmla="*/ 20172 h 20818"/>
                    <a:gd name="connsiteX5" fmla="*/ 60 w 34222"/>
                    <a:gd name="connsiteY5" fmla="*/ 11100 h 20818"/>
                    <a:gd name="connsiteX6" fmla="*/ 3750 w 34222"/>
                    <a:gd name="connsiteY6" fmla="*/ 0 h 20818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  <a:cxn ang="0">
                      <a:pos x="connsiteX6" y="connsiteY6"/>
                    </a:cxn>
                  </a:cxnLst>
                  <a:rect l="l" t="t" r="r" b="b"/>
                  <a:pathLst>
                    <a:path w="34222" h="20818">
                      <a:moveTo>
                        <a:pt x="3750" y="0"/>
                      </a:moveTo>
                      <a:lnTo>
                        <a:pt x="30405" y="0"/>
                      </a:lnTo>
                      <a:cubicBezTo>
                        <a:pt x="34888" y="1136"/>
                        <a:pt x="34195" y="5427"/>
                        <a:pt x="34170" y="7114"/>
                      </a:cubicBezTo>
                      <a:cubicBezTo>
                        <a:pt x="34145" y="8801"/>
                        <a:pt x="34735" y="7896"/>
                        <a:pt x="30252" y="10122"/>
                      </a:cubicBezTo>
                      <a:cubicBezTo>
                        <a:pt x="19452" y="10122"/>
                        <a:pt x="14550" y="23922"/>
                        <a:pt x="3750" y="20172"/>
                      </a:cubicBezTo>
                      <a:cubicBezTo>
                        <a:pt x="-746" y="20535"/>
                        <a:pt x="60" y="14462"/>
                        <a:pt x="60" y="11100"/>
                      </a:cubicBezTo>
                      <a:cubicBezTo>
                        <a:pt x="60" y="7738"/>
                        <a:pt x="-771" y="2050"/>
                        <a:pt x="3750" y="0"/>
                      </a:cubicBezTo>
                      <a:close/>
                    </a:path>
                  </a:pathLst>
                </a:custGeom>
                <a:solidFill>
                  <a:schemeClr val="tx2">
                    <a:lumMod val="60000"/>
                    <a:lumOff val="40000"/>
                  </a:schemeClr>
                </a:solidFill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 sz="2700"/>
                </a:p>
              </p:txBody>
            </p:sp>
            <p:sp>
              <p:nvSpPr>
                <p:cNvPr id="32" name="Oval 31"/>
                <p:cNvSpPr/>
                <p:nvPr/>
              </p:nvSpPr>
              <p:spPr>
                <a:xfrm>
                  <a:off x="3732366" y="1077770"/>
                  <a:ext cx="506437" cy="506437"/>
                </a:xfrm>
                <a:prstGeom prst="ellipse">
                  <a:avLst/>
                </a:prstGeom>
                <a:solidFill>
                  <a:schemeClr val="bg1"/>
                </a:solidFill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 sz="2700"/>
                </a:p>
              </p:txBody>
            </p:sp>
            <p:sp>
              <p:nvSpPr>
                <p:cNvPr id="33" name="Oval 32"/>
                <p:cNvSpPr/>
                <p:nvPr/>
              </p:nvSpPr>
              <p:spPr>
                <a:xfrm>
                  <a:off x="3849406" y="1190520"/>
                  <a:ext cx="283699" cy="283699"/>
                </a:xfrm>
                <a:prstGeom prst="ellipse">
                  <a:avLst/>
                </a:prstGeom>
                <a:solidFill>
                  <a:srgbClr val="FF0000"/>
                </a:solidFill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 sz="2700"/>
                </a:p>
              </p:txBody>
            </p:sp>
          </p:grpSp>
          <p:sp>
            <p:nvSpPr>
              <p:cNvPr id="29" name="Oval 28"/>
              <p:cNvSpPr/>
              <p:nvPr/>
            </p:nvSpPr>
            <p:spPr>
              <a:xfrm>
                <a:off x="1645918" y="1203032"/>
                <a:ext cx="735877" cy="735877"/>
              </a:xfrm>
              <a:prstGeom prst="ellipse">
                <a:avLst/>
              </a:prstGeom>
              <a:solidFill>
                <a:schemeClr val="bg1"/>
              </a:solidFill>
              <a:ln w="38100">
                <a:solidFill>
                  <a:srgbClr val="0070C0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sz="2700"/>
              </a:p>
            </p:txBody>
          </p:sp>
          <p:sp>
            <p:nvSpPr>
              <p:cNvPr id="30" name="TextBox 29"/>
              <p:cNvSpPr txBox="1"/>
              <p:nvPr/>
            </p:nvSpPr>
            <p:spPr>
              <a:xfrm>
                <a:off x="1498218" y="1276157"/>
                <a:ext cx="845858" cy="615553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5400">
                    <a:solidFill>
                      <a:srgbClr val="0070C0"/>
                    </a:solidFill>
                  </a:rPr>
                  <a:t>02</a:t>
                </a:r>
              </a:p>
            </p:txBody>
          </p:sp>
        </p:grpSp>
        <p:sp>
          <p:nvSpPr>
            <p:cNvPr id="49" name="TextBox 48"/>
            <p:cNvSpPr txBox="1"/>
            <p:nvPr/>
          </p:nvSpPr>
          <p:spPr>
            <a:xfrm>
              <a:off x="5771793" y="1621153"/>
              <a:ext cx="2776397" cy="89255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700">
                  <a:solidFill>
                    <a:schemeClr val="bg1"/>
                  </a:solidFill>
                </a:rPr>
                <a:t>Nâng cao nhận thức của con người về thế giới </a:t>
              </a:r>
            </a:p>
            <a:p>
              <a:pPr algn="ctr"/>
              <a:r>
                <a:rPr lang="en-US" sz="2700">
                  <a:solidFill>
                    <a:schemeClr val="bg1"/>
                  </a:solidFill>
                </a:rPr>
                <a:t>       tự nhiên</a:t>
              </a:r>
            </a:p>
          </p:txBody>
        </p:sp>
      </p:grpSp>
      <p:grpSp>
        <p:nvGrpSpPr>
          <p:cNvPr id="55" name="Group 54"/>
          <p:cNvGrpSpPr/>
          <p:nvPr/>
        </p:nvGrpSpPr>
        <p:grpSpPr>
          <a:xfrm>
            <a:off x="2261110" y="3948946"/>
            <a:ext cx="6288260" cy="1737002"/>
            <a:chOff x="1507406" y="2632630"/>
            <a:chExt cx="4192173" cy="1158001"/>
          </a:xfrm>
        </p:grpSpPr>
        <p:grpSp>
          <p:nvGrpSpPr>
            <p:cNvPr id="20" name="Group 19"/>
            <p:cNvGrpSpPr/>
            <p:nvPr/>
          </p:nvGrpSpPr>
          <p:grpSpPr>
            <a:xfrm>
              <a:off x="1507406" y="2632723"/>
              <a:ext cx="4192173" cy="1157908"/>
              <a:chOff x="1505243" y="981344"/>
              <a:chExt cx="4192173" cy="1157908"/>
            </a:xfrm>
          </p:grpSpPr>
          <p:grpSp>
            <p:nvGrpSpPr>
              <p:cNvPr id="21" name="Group 20"/>
              <p:cNvGrpSpPr/>
              <p:nvPr/>
            </p:nvGrpSpPr>
            <p:grpSpPr>
              <a:xfrm>
                <a:off x="1505243" y="981344"/>
                <a:ext cx="4192173" cy="1157908"/>
                <a:chOff x="1039935" y="1077770"/>
                <a:chExt cx="3198868" cy="994539"/>
              </a:xfrm>
            </p:grpSpPr>
            <p:sp>
              <p:nvSpPr>
                <p:cNvPr id="24" name="Flowchart: Document 12"/>
                <p:cNvSpPr/>
                <p:nvPr/>
              </p:nvSpPr>
              <p:spPr>
                <a:xfrm>
                  <a:off x="1039935" y="1096106"/>
                  <a:ext cx="3142633" cy="976203"/>
                </a:xfrm>
                <a:custGeom>
                  <a:avLst/>
                  <a:gdLst>
                    <a:gd name="connsiteX0" fmla="*/ 0 w 21600"/>
                    <a:gd name="connsiteY0" fmla="*/ 0 h 21600"/>
                    <a:gd name="connsiteX1" fmla="*/ 21600 w 21600"/>
                    <a:gd name="connsiteY1" fmla="*/ 0 h 21600"/>
                    <a:gd name="connsiteX2" fmla="*/ 21600 w 21600"/>
                    <a:gd name="connsiteY2" fmla="*/ 17322 h 21600"/>
                    <a:gd name="connsiteX3" fmla="*/ 0 w 21600"/>
                    <a:gd name="connsiteY3" fmla="*/ 20172 h 21600"/>
                    <a:gd name="connsiteX4" fmla="*/ 0 w 21600"/>
                    <a:gd name="connsiteY4" fmla="*/ 0 h 21600"/>
                    <a:gd name="connsiteX0" fmla="*/ 0 w 26502"/>
                    <a:gd name="connsiteY0" fmla="*/ 0 h 20818"/>
                    <a:gd name="connsiteX1" fmla="*/ 21600 w 26502"/>
                    <a:gd name="connsiteY1" fmla="*/ 0 h 20818"/>
                    <a:gd name="connsiteX2" fmla="*/ 26502 w 26502"/>
                    <a:gd name="connsiteY2" fmla="*/ 10122 h 20818"/>
                    <a:gd name="connsiteX3" fmla="*/ 0 w 26502"/>
                    <a:gd name="connsiteY3" fmla="*/ 20172 h 20818"/>
                    <a:gd name="connsiteX4" fmla="*/ 0 w 26502"/>
                    <a:gd name="connsiteY4" fmla="*/ 0 h 20818"/>
                    <a:gd name="connsiteX0" fmla="*/ 0 w 26655"/>
                    <a:gd name="connsiteY0" fmla="*/ 0 h 20818"/>
                    <a:gd name="connsiteX1" fmla="*/ 26655 w 26655"/>
                    <a:gd name="connsiteY1" fmla="*/ 0 h 20818"/>
                    <a:gd name="connsiteX2" fmla="*/ 26502 w 26655"/>
                    <a:gd name="connsiteY2" fmla="*/ 10122 h 20818"/>
                    <a:gd name="connsiteX3" fmla="*/ 0 w 26655"/>
                    <a:gd name="connsiteY3" fmla="*/ 20172 h 20818"/>
                    <a:gd name="connsiteX4" fmla="*/ 0 w 26655"/>
                    <a:gd name="connsiteY4" fmla="*/ 0 h 20818"/>
                    <a:gd name="connsiteX0" fmla="*/ 0 w 26655"/>
                    <a:gd name="connsiteY0" fmla="*/ 0 h 20818"/>
                    <a:gd name="connsiteX1" fmla="*/ 26655 w 26655"/>
                    <a:gd name="connsiteY1" fmla="*/ 0 h 20818"/>
                    <a:gd name="connsiteX2" fmla="*/ 26502 w 26655"/>
                    <a:gd name="connsiteY2" fmla="*/ 10122 h 20818"/>
                    <a:gd name="connsiteX3" fmla="*/ 0 w 26655"/>
                    <a:gd name="connsiteY3" fmla="*/ 20172 h 20818"/>
                    <a:gd name="connsiteX4" fmla="*/ 0 w 26655"/>
                    <a:gd name="connsiteY4" fmla="*/ 0 h 20818"/>
                    <a:gd name="connsiteX0" fmla="*/ 0 w 27230"/>
                    <a:gd name="connsiteY0" fmla="*/ 0 h 20818"/>
                    <a:gd name="connsiteX1" fmla="*/ 26655 w 27230"/>
                    <a:gd name="connsiteY1" fmla="*/ 0 h 20818"/>
                    <a:gd name="connsiteX2" fmla="*/ 26502 w 27230"/>
                    <a:gd name="connsiteY2" fmla="*/ 10122 h 20818"/>
                    <a:gd name="connsiteX3" fmla="*/ 0 w 27230"/>
                    <a:gd name="connsiteY3" fmla="*/ 20172 h 20818"/>
                    <a:gd name="connsiteX4" fmla="*/ 0 w 27230"/>
                    <a:gd name="connsiteY4" fmla="*/ 0 h 20818"/>
                    <a:gd name="connsiteX0" fmla="*/ 0 w 27978"/>
                    <a:gd name="connsiteY0" fmla="*/ 0 h 20818"/>
                    <a:gd name="connsiteX1" fmla="*/ 26655 w 27978"/>
                    <a:gd name="connsiteY1" fmla="*/ 0 h 20818"/>
                    <a:gd name="connsiteX2" fmla="*/ 26502 w 27978"/>
                    <a:gd name="connsiteY2" fmla="*/ 10122 h 20818"/>
                    <a:gd name="connsiteX3" fmla="*/ 0 w 27978"/>
                    <a:gd name="connsiteY3" fmla="*/ 20172 h 20818"/>
                    <a:gd name="connsiteX4" fmla="*/ 0 w 27978"/>
                    <a:gd name="connsiteY4" fmla="*/ 0 h 20818"/>
                    <a:gd name="connsiteX0" fmla="*/ 0 w 29122"/>
                    <a:gd name="connsiteY0" fmla="*/ 0 h 20818"/>
                    <a:gd name="connsiteX1" fmla="*/ 26655 w 29122"/>
                    <a:gd name="connsiteY1" fmla="*/ 0 h 20818"/>
                    <a:gd name="connsiteX2" fmla="*/ 28122 w 29122"/>
                    <a:gd name="connsiteY2" fmla="*/ 9514 h 20818"/>
                    <a:gd name="connsiteX3" fmla="*/ 26502 w 29122"/>
                    <a:gd name="connsiteY3" fmla="*/ 10122 h 20818"/>
                    <a:gd name="connsiteX4" fmla="*/ 0 w 29122"/>
                    <a:gd name="connsiteY4" fmla="*/ 20172 h 20818"/>
                    <a:gd name="connsiteX5" fmla="*/ 0 w 29122"/>
                    <a:gd name="connsiteY5" fmla="*/ 0 h 20818"/>
                    <a:gd name="connsiteX0" fmla="*/ 0 w 29540"/>
                    <a:gd name="connsiteY0" fmla="*/ 0 h 20818"/>
                    <a:gd name="connsiteX1" fmla="*/ 26655 w 29540"/>
                    <a:gd name="connsiteY1" fmla="*/ 0 h 20818"/>
                    <a:gd name="connsiteX2" fmla="*/ 29041 w 29540"/>
                    <a:gd name="connsiteY2" fmla="*/ 10114 h 20818"/>
                    <a:gd name="connsiteX3" fmla="*/ 26502 w 29540"/>
                    <a:gd name="connsiteY3" fmla="*/ 10122 h 20818"/>
                    <a:gd name="connsiteX4" fmla="*/ 0 w 29540"/>
                    <a:gd name="connsiteY4" fmla="*/ 20172 h 20818"/>
                    <a:gd name="connsiteX5" fmla="*/ 0 w 29540"/>
                    <a:gd name="connsiteY5" fmla="*/ 0 h 20818"/>
                    <a:gd name="connsiteX0" fmla="*/ 0 w 29623"/>
                    <a:gd name="connsiteY0" fmla="*/ 0 h 20818"/>
                    <a:gd name="connsiteX1" fmla="*/ 26655 w 29623"/>
                    <a:gd name="connsiteY1" fmla="*/ 0 h 20818"/>
                    <a:gd name="connsiteX2" fmla="*/ 29194 w 29623"/>
                    <a:gd name="connsiteY2" fmla="*/ 9514 h 20818"/>
                    <a:gd name="connsiteX3" fmla="*/ 26502 w 29623"/>
                    <a:gd name="connsiteY3" fmla="*/ 10122 h 20818"/>
                    <a:gd name="connsiteX4" fmla="*/ 0 w 29623"/>
                    <a:gd name="connsiteY4" fmla="*/ 20172 h 20818"/>
                    <a:gd name="connsiteX5" fmla="*/ 0 w 29623"/>
                    <a:gd name="connsiteY5" fmla="*/ 0 h 20818"/>
                    <a:gd name="connsiteX0" fmla="*/ 0 w 30472"/>
                    <a:gd name="connsiteY0" fmla="*/ 0 h 20818"/>
                    <a:gd name="connsiteX1" fmla="*/ 26655 w 30472"/>
                    <a:gd name="connsiteY1" fmla="*/ 0 h 20818"/>
                    <a:gd name="connsiteX2" fmla="*/ 30420 w 30472"/>
                    <a:gd name="connsiteY2" fmla="*/ 7114 h 20818"/>
                    <a:gd name="connsiteX3" fmla="*/ 26502 w 30472"/>
                    <a:gd name="connsiteY3" fmla="*/ 10122 h 20818"/>
                    <a:gd name="connsiteX4" fmla="*/ 0 w 30472"/>
                    <a:gd name="connsiteY4" fmla="*/ 20172 h 20818"/>
                    <a:gd name="connsiteX5" fmla="*/ 0 w 30472"/>
                    <a:gd name="connsiteY5" fmla="*/ 0 h 20818"/>
                    <a:gd name="connsiteX0" fmla="*/ 544 w 31016"/>
                    <a:gd name="connsiteY0" fmla="*/ 0 h 20818"/>
                    <a:gd name="connsiteX1" fmla="*/ 27199 w 31016"/>
                    <a:gd name="connsiteY1" fmla="*/ 0 h 20818"/>
                    <a:gd name="connsiteX2" fmla="*/ 30964 w 31016"/>
                    <a:gd name="connsiteY2" fmla="*/ 7114 h 20818"/>
                    <a:gd name="connsiteX3" fmla="*/ 27046 w 31016"/>
                    <a:gd name="connsiteY3" fmla="*/ 10122 h 20818"/>
                    <a:gd name="connsiteX4" fmla="*/ 544 w 31016"/>
                    <a:gd name="connsiteY4" fmla="*/ 20172 h 20818"/>
                    <a:gd name="connsiteX5" fmla="*/ 544 w 31016"/>
                    <a:gd name="connsiteY5" fmla="*/ 0 h 20818"/>
                    <a:gd name="connsiteX0" fmla="*/ 3400 w 33872"/>
                    <a:gd name="connsiteY0" fmla="*/ 0 h 20818"/>
                    <a:gd name="connsiteX1" fmla="*/ 30055 w 33872"/>
                    <a:gd name="connsiteY1" fmla="*/ 0 h 20818"/>
                    <a:gd name="connsiteX2" fmla="*/ 33820 w 33872"/>
                    <a:gd name="connsiteY2" fmla="*/ 7114 h 20818"/>
                    <a:gd name="connsiteX3" fmla="*/ 29902 w 33872"/>
                    <a:gd name="connsiteY3" fmla="*/ 10122 h 20818"/>
                    <a:gd name="connsiteX4" fmla="*/ 3400 w 33872"/>
                    <a:gd name="connsiteY4" fmla="*/ 20172 h 20818"/>
                    <a:gd name="connsiteX5" fmla="*/ 170 w 33872"/>
                    <a:gd name="connsiteY5" fmla="*/ 10800 h 20818"/>
                    <a:gd name="connsiteX6" fmla="*/ 3400 w 33872"/>
                    <a:gd name="connsiteY6" fmla="*/ 0 h 20818"/>
                    <a:gd name="connsiteX0" fmla="*/ 3750 w 34222"/>
                    <a:gd name="connsiteY0" fmla="*/ 0 h 20818"/>
                    <a:gd name="connsiteX1" fmla="*/ 30405 w 34222"/>
                    <a:gd name="connsiteY1" fmla="*/ 0 h 20818"/>
                    <a:gd name="connsiteX2" fmla="*/ 34170 w 34222"/>
                    <a:gd name="connsiteY2" fmla="*/ 7114 h 20818"/>
                    <a:gd name="connsiteX3" fmla="*/ 30252 w 34222"/>
                    <a:gd name="connsiteY3" fmla="*/ 10122 h 20818"/>
                    <a:gd name="connsiteX4" fmla="*/ 3750 w 34222"/>
                    <a:gd name="connsiteY4" fmla="*/ 20172 h 20818"/>
                    <a:gd name="connsiteX5" fmla="*/ 60 w 34222"/>
                    <a:gd name="connsiteY5" fmla="*/ 11100 h 20818"/>
                    <a:gd name="connsiteX6" fmla="*/ 3750 w 34222"/>
                    <a:gd name="connsiteY6" fmla="*/ 0 h 20818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  <a:cxn ang="0">
                      <a:pos x="connsiteX6" y="connsiteY6"/>
                    </a:cxn>
                  </a:cxnLst>
                  <a:rect l="l" t="t" r="r" b="b"/>
                  <a:pathLst>
                    <a:path w="34222" h="20818">
                      <a:moveTo>
                        <a:pt x="3750" y="0"/>
                      </a:moveTo>
                      <a:lnTo>
                        <a:pt x="30405" y="0"/>
                      </a:lnTo>
                      <a:cubicBezTo>
                        <a:pt x="34888" y="1136"/>
                        <a:pt x="34195" y="5427"/>
                        <a:pt x="34170" y="7114"/>
                      </a:cubicBezTo>
                      <a:cubicBezTo>
                        <a:pt x="34145" y="8801"/>
                        <a:pt x="34735" y="7896"/>
                        <a:pt x="30252" y="10122"/>
                      </a:cubicBezTo>
                      <a:cubicBezTo>
                        <a:pt x="19452" y="10122"/>
                        <a:pt x="14550" y="23922"/>
                        <a:pt x="3750" y="20172"/>
                      </a:cubicBezTo>
                      <a:cubicBezTo>
                        <a:pt x="-746" y="20535"/>
                        <a:pt x="60" y="14462"/>
                        <a:pt x="60" y="11100"/>
                      </a:cubicBezTo>
                      <a:cubicBezTo>
                        <a:pt x="60" y="7738"/>
                        <a:pt x="-771" y="2050"/>
                        <a:pt x="3750" y="0"/>
                      </a:cubicBezTo>
                      <a:close/>
                    </a:path>
                  </a:pathLst>
                </a:custGeom>
                <a:solidFill>
                  <a:srgbClr val="336600"/>
                </a:solidFill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 sz="2700"/>
                </a:p>
              </p:txBody>
            </p:sp>
            <p:sp>
              <p:nvSpPr>
                <p:cNvPr id="25" name="Oval 24"/>
                <p:cNvSpPr/>
                <p:nvPr/>
              </p:nvSpPr>
              <p:spPr>
                <a:xfrm>
                  <a:off x="3732366" y="1077770"/>
                  <a:ext cx="506437" cy="506437"/>
                </a:xfrm>
                <a:prstGeom prst="ellipse">
                  <a:avLst/>
                </a:prstGeom>
                <a:solidFill>
                  <a:schemeClr val="bg1"/>
                </a:solidFill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 sz="2700"/>
                </a:p>
              </p:txBody>
            </p:sp>
            <p:sp>
              <p:nvSpPr>
                <p:cNvPr id="26" name="Oval 25"/>
                <p:cNvSpPr/>
                <p:nvPr/>
              </p:nvSpPr>
              <p:spPr>
                <a:xfrm>
                  <a:off x="3849406" y="1190520"/>
                  <a:ext cx="283699" cy="283699"/>
                </a:xfrm>
                <a:prstGeom prst="ellipse">
                  <a:avLst/>
                </a:prstGeom>
                <a:solidFill>
                  <a:srgbClr val="FF0000"/>
                </a:solidFill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 sz="2700"/>
                </a:p>
              </p:txBody>
            </p:sp>
          </p:grpSp>
          <p:sp>
            <p:nvSpPr>
              <p:cNvPr id="22" name="Oval 21"/>
              <p:cNvSpPr/>
              <p:nvPr/>
            </p:nvSpPr>
            <p:spPr>
              <a:xfrm>
                <a:off x="1645918" y="1203032"/>
                <a:ext cx="735877" cy="735877"/>
              </a:xfrm>
              <a:prstGeom prst="ellipse">
                <a:avLst/>
              </a:prstGeom>
              <a:solidFill>
                <a:schemeClr val="bg1"/>
              </a:solidFill>
              <a:ln w="38100">
                <a:solidFill>
                  <a:srgbClr val="0070C0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sz="2700"/>
              </a:p>
            </p:txBody>
          </p:sp>
          <p:sp>
            <p:nvSpPr>
              <p:cNvPr id="23" name="TextBox 22"/>
              <p:cNvSpPr txBox="1"/>
              <p:nvPr/>
            </p:nvSpPr>
            <p:spPr>
              <a:xfrm>
                <a:off x="1693675" y="1247804"/>
                <a:ext cx="845858" cy="615553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5400">
                    <a:solidFill>
                      <a:srgbClr val="7030A0"/>
                    </a:solidFill>
                  </a:rPr>
                  <a:t>03</a:t>
                </a:r>
              </a:p>
            </p:txBody>
          </p:sp>
        </p:grpSp>
        <p:sp>
          <p:nvSpPr>
            <p:cNvPr id="50" name="TextBox 49"/>
            <p:cNvSpPr txBox="1"/>
            <p:nvPr/>
          </p:nvSpPr>
          <p:spPr>
            <a:xfrm>
              <a:off x="2144314" y="2632630"/>
              <a:ext cx="2812943" cy="89255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700">
                  <a:solidFill>
                    <a:schemeClr val="bg1"/>
                  </a:solidFill>
                </a:rPr>
                <a:t>Ứng dụng công nghệ vào cuộc sống, sản xuất, </a:t>
              </a:r>
            </a:p>
            <a:p>
              <a:r>
                <a:rPr lang="en-US" sz="2700">
                  <a:solidFill>
                    <a:schemeClr val="bg1"/>
                  </a:solidFill>
                </a:rPr>
                <a:t>     kinh doanh</a:t>
              </a:r>
            </a:p>
          </p:txBody>
        </p:sp>
      </p:grpSp>
      <p:grpSp>
        <p:nvGrpSpPr>
          <p:cNvPr id="56" name="Group 55"/>
          <p:cNvGrpSpPr/>
          <p:nvPr/>
        </p:nvGrpSpPr>
        <p:grpSpPr>
          <a:xfrm>
            <a:off x="12310228" y="-577812"/>
            <a:ext cx="6277658" cy="1736862"/>
            <a:chOff x="5115187" y="3742788"/>
            <a:chExt cx="4185105" cy="1157908"/>
          </a:xfrm>
        </p:grpSpPr>
        <p:grpSp>
          <p:nvGrpSpPr>
            <p:cNvPr id="34" name="Group 33"/>
            <p:cNvGrpSpPr/>
            <p:nvPr/>
          </p:nvGrpSpPr>
          <p:grpSpPr>
            <a:xfrm flipH="1">
              <a:off x="5115187" y="3742788"/>
              <a:ext cx="4185105" cy="1157908"/>
              <a:chOff x="1498218" y="981344"/>
              <a:chExt cx="4199198" cy="1157908"/>
            </a:xfrm>
          </p:grpSpPr>
          <p:grpSp>
            <p:nvGrpSpPr>
              <p:cNvPr id="35" name="Group 34"/>
              <p:cNvGrpSpPr/>
              <p:nvPr/>
            </p:nvGrpSpPr>
            <p:grpSpPr>
              <a:xfrm>
                <a:off x="1505243" y="981344"/>
                <a:ext cx="4192173" cy="1157908"/>
                <a:chOff x="1039935" y="1077770"/>
                <a:chExt cx="3198868" cy="994539"/>
              </a:xfrm>
            </p:grpSpPr>
            <p:sp>
              <p:nvSpPr>
                <p:cNvPr id="38" name="Flowchart: Document 12"/>
                <p:cNvSpPr/>
                <p:nvPr/>
              </p:nvSpPr>
              <p:spPr>
                <a:xfrm>
                  <a:off x="1039935" y="1096106"/>
                  <a:ext cx="3142633" cy="976203"/>
                </a:xfrm>
                <a:custGeom>
                  <a:avLst/>
                  <a:gdLst>
                    <a:gd name="connsiteX0" fmla="*/ 0 w 21600"/>
                    <a:gd name="connsiteY0" fmla="*/ 0 h 21600"/>
                    <a:gd name="connsiteX1" fmla="*/ 21600 w 21600"/>
                    <a:gd name="connsiteY1" fmla="*/ 0 h 21600"/>
                    <a:gd name="connsiteX2" fmla="*/ 21600 w 21600"/>
                    <a:gd name="connsiteY2" fmla="*/ 17322 h 21600"/>
                    <a:gd name="connsiteX3" fmla="*/ 0 w 21600"/>
                    <a:gd name="connsiteY3" fmla="*/ 20172 h 21600"/>
                    <a:gd name="connsiteX4" fmla="*/ 0 w 21600"/>
                    <a:gd name="connsiteY4" fmla="*/ 0 h 21600"/>
                    <a:gd name="connsiteX0" fmla="*/ 0 w 26502"/>
                    <a:gd name="connsiteY0" fmla="*/ 0 h 20818"/>
                    <a:gd name="connsiteX1" fmla="*/ 21600 w 26502"/>
                    <a:gd name="connsiteY1" fmla="*/ 0 h 20818"/>
                    <a:gd name="connsiteX2" fmla="*/ 26502 w 26502"/>
                    <a:gd name="connsiteY2" fmla="*/ 10122 h 20818"/>
                    <a:gd name="connsiteX3" fmla="*/ 0 w 26502"/>
                    <a:gd name="connsiteY3" fmla="*/ 20172 h 20818"/>
                    <a:gd name="connsiteX4" fmla="*/ 0 w 26502"/>
                    <a:gd name="connsiteY4" fmla="*/ 0 h 20818"/>
                    <a:gd name="connsiteX0" fmla="*/ 0 w 26655"/>
                    <a:gd name="connsiteY0" fmla="*/ 0 h 20818"/>
                    <a:gd name="connsiteX1" fmla="*/ 26655 w 26655"/>
                    <a:gd name="connsiteY1" fmla="*/ 0 h 20818"/>
                    <a:gd name="connsiteX2" fmla="*/ 26502 w 26655"/>
                    <a:gd name="connsiteY2" fmla="*/ 10122 h 20818"/>
                    <a:gd name="connsiteX3" fmla="*/ 0 w 26655"/>
                    <a:gd name="connsiteY3" fmla="*/ 20172 h 20818"/>
                    <a:gd name="connsiteX4" fmla="*/ 0 w 26655"/>
                    <a:gd name="connsiteY4" fmla="*/ 0 h 20818"/>
                    <a:gd name="connsiteX0" fmla="*/ 0 w 26655"/>
                    <a:gd name="connsiteY0" fmla="*/ 0 h 20818"/>
                    <a:gd name="connsiteX1" fmla="*/ 26655 w 26655"/>
                    <a:gd name="connsiteY1" fmla="*/ 0 h 20818"/>
                    <a:gd name="connsiteX2" fmla="*/ 26502 w 26655"/>
                    <a:gd name="connsiteY2" fmla="*/ 10122 h 20818"/>
                    <a:gd name="connsiteX3" fmla="*/ 0 w 26655"/>
                    <a:gd name="connsiteY3" fmla="*/ 20172 h 20818"/>
                    <a:gd name="connsiteX4" fmla="*/ 0 w 26655"/>
                    <a:gd name="connsiteY4" fmla="*/ 0 h 20818"/>
                    <a:gd name="connsiteX0" fmla="*/ 0 w 27230"/>
                    <a:gd name="connsiteY0" fmla="*/ 0 h 20818"/>
                    <a:gd name="connsiteX1" fmla="*/ 26655 w 27230"/>
                    <a:gd name="connsiteY1" fmla="*/ 0 h 20818"/>
                    <a:gd name="connsiteX2" fmla="*/ 26502 w 27230"/>
                    <a:gd name="connsiteY2" fmla="*/ 10122 h 20818"/>
                    <a:gd name="connsiteX3" fmla="*/ 0 w 27230"/>
                    <a:gd name="connsiteY3" fmla="*/ 20172 h 20818"/>
                    <a:gd name="connsiteX4" fmla="*/ 0 w 27230"/>
                    <a:gd name="connsiteY4" fmla="*/ 0 h 20818"/>
                    <a:gd name="connsiteX0" fmla="*/ 0 w 27978"/>
                    <a:gd name="connsiteY0" fmla="*/ 0 h 20818"/>
                    <a:gd name="connsiteX1" fmla="*/ 26655 w 27978"/>
                    <a:gd name="connsiteY1" fmla="*/ 0 h 20818"/>
                    <a:gd name="connsiteX2" fmla="*/ 26502 w 27978"/>
                    <a:gd name="connsiteY2" fmla="*/ 10122 h 20818"/>
                    <a:gd name="connsiteX3" fmla="*/ 0 w 27978"/>
                    <a:gd name="connsiteY3" fmla="*/ 20172 h 20818"/>
                    <a:gd name="connsiteX4" fmla="*/ 0 w 27978"/>
                    <a:gd name="connsiteY4" fmla="*/ 0 h 20818"/>
                    <a:gd name="connsiteX0" fmla="*/ 0 w 29122"/>
                    <a:gd name="connsiteY0" fmla="*/ 0 h 20818"/>
                    <a:gd name="connsiteX1" fmla="*/ 26655 w 29122"/>
                    <a:gd name="connsiteY1" fmla="*/ 0 h 20818"/>
                    <a:gd name="connsiteX2" fmla="*/ 28122 w 29122"/>
                    <a:gd name="connsiteY2" fmla="*/ 9514 h 20818"/>
                    <a:gd name="connsiteX3" fmla="*/ 26502 w 29122"/>
                    <a:gd name="connsiteY3" fmla="*/ 10122 h 20818"/>
                    <a:gd name="connsiteX4" fmla="*/ 0 w 29122"/>
                    <a:gd name="connsiteY4" fmla="*/ 20172 h 20818"/>
                    <a:gd name="connsiteX5" fmla="*/ 0 w 29122"/>
                    <a:gd name="connsiteY5" fmla="*/ 0 h 20818"/>
                    <a:gd name="connsiteX0" fmla="*/ 0 w 29540"/>
                    <a:gd name="connsiteY0" fmla="*/ 0 h 20818"/>
                    <a:gd name="connsiteX1" fmla="*/ 26655 w 29540"/>
                    <a:gd name="connsiteY1" fmla="*/ 0 h 20818"/>
                    <a:gd name="connsiteX2" fmla="*/ 29041 w 29540"/>
                    <a:gd name="connsiteY2" fmla="*/ 10114 h 20818"/>
                    <a:gd name="connsiteX3" fmla="*/ 26502 w 29540"/>
                    <a:gd name="connsiteY3" fmla="*/ 10122 h 20818"/>
                    <a:gd name="connsiteX4" fmla="*/ 0 w 29540"/>
                    <a:gd name="connsiteY4" fmla="*/ 20172 h 20818"/>
                    <a:gd name="connsiteX5" fmla="*/ 0 w 29540"/>
                    <a:gd name="connsiteY5" fmla="*/ 0 h 20818"/>
                    <a:gd name="connsiteX0" fmla="*/ 0 w 29623"/>
                    <a:gd name="connsiteY0" fmla="*/ 0 h 20818"/>
                    <a:gd name="connsiteX1" fmla="*/ 26655 w 29623"/>
                    <a:gd name="connsiteY1" fmla="*/ 0 h 20818"/>
                    <a:gd name="connsiteX2" fmla="*/ 29194 w 29623"/>
                    <a:gd name="connsiteY2" fmla="*/ 9514 h 20818"/>
                    <a:gd name="connsiteX3" fmla="*/ 26502 w 29623"/>
                    <a:gd name="connsiteY3" fmla="*/ 10122 h 20818"/>
                    <a:gd name="connsiteX4" fmla="*/ 0 w 29623"/>
                    <a:gd name="connsiteY4" fmla="*/ 20172 h 20818"/>
                    <a:gd name="connsiteX5" fmla="*/ 0 w 29623"/>
                    <a:gd name="connsiteY5" fmla="*/ 0 h 20818"/>
                    <a:gd name="connsiteX0" fmla="*/ 0 w 30472"/>
                    <a:gd name="connsiteY0" fmla="*/ 0 h 20818"/>
                    <a:gd name="connsiteX1" fmla="*/ 26655 w 30472"/>
                    <a:gd name="connsiteY1" fmla="*/ 0 h 20818"/>
                    <a:gd name="connsiteX2" fmla="*/ 30420 w 30472"/>
                    <a:gd name="connsiteY2" fmla="*/ 7114 h 20818"/>
                    <a:gd name="connsiteX3" fmla="*/ 26502 w 30472"/>
                    <a:gd name="connsiteY3" fmla="*/ 10122 h 20818"/>
                    <a:gd name="connsiteX4" fmla="*/ 0 w 30472"/>
                    <a:gd name="connsiteY4" fmla="*/ 20172 h 20818"/>
                    <a:gd name="connsiteX5" fmla="*/ 0 w 30472"/>
                    <a:gd name="connsiteY5" fmla="*/ 0 h 20818"/>
                    <a:gd name="connsiteX0" fmla="*/ 544 w 31016"/>
                    <a:gd name="connsiteY0" fmla="*/ 0 h 20818"/>
                    <a:gd name="connsiteX1" fmla="*/ 27199 w 31016"/>
                    <a:gd name="connsiteY1" fmla="*/ 0 h 20818"/>
                    <a:gd name="connsiteX2" fmla="*/ 30964 w 31016"/>
                    <a:gd name="connsiteY2" fmla="*/ 7114 h 20818"/>
                    <a:gd name="connsiteX3" fmla="*/ 27046 w 31016"/>
                    <a:gd name="connsiteY3" fmla="*/ 10122 h 20818"/>
                    <a:gd name="connsiteX4" fmla="*/ 544 w 31016"/>
                    <a:gd name="connsiteY4" fmla="*/ 20172 h 20818"/>
                    <a:gd name="connsiteX5" fmla="*/ 544 w 31016"/>
                    <a:gd name="connsiteY5" fmla="*/ 0 h 20818"/>
                    <a:gd name="connsiteX0" fmla="*/ 3400 w 33872"/>
                    <a:gd name="connsiteY0" fmla="*/ 0 h 20818"/>
                    <a:gd name="connsiteX1" fmla="*/ 30055 w 33872"/>
                    <a:gd name="connsiteY1" fmla="*/ 0 h 20818"/>
                    <a:gd name="connsiteX2" fmla="*/ 33820 w 33872"/>
                    <a:gd name="connsiteY2" fmla="*/ 7114 h 20818"/>
                    <a:gd name="connsiteX3" fmla="*/ 29902 w 33872"/>
                    <a:gd name="connsiteY3" fmla="*/ 10122 h 20818"/>
                    <a:gd name="connsiteX4" fmla="*/ 3400 w 33872"/>
                    <a:gd name="connsiteY4" fmla="*/ 20172 h 20818"/>
                    <a:gd name="connsiteX5" fmla="*/ 170 w 33872"/>
                    <a:gd name="connsiteY5" fmla="*/ 10800 h 20818"/>
                    <a:gd name="connsiteX6" fmla="*/ 3400 w 33872"/>
                    <a:gd name="connsiteY6" fmla="*/ 0 h 20818"/>
                    <a:gd name="connsiteX0" fmla="*/ 3750 w 34222"/>
                    <a:gd name="connsiteY0" fmla="*/ 0 h 20818"/>
                    <a:gd name="connsiteX1" fmla="*/ 30405 w 34222"/>
                    <a:gd name="connsiteY1" fmla="*/ 0 h 20818"/>
                    <a:gd name="connsiteX2" fmla="*/ 34170 w 34222"/>
                    <a:gd name="connsiteY2" fmla="*/ 7114 h 20818"/>
                    <a:gd name="connsiteX3" fmla="*/ 30252 w 34222"/>
                    <a:gd name="connsiteY3" fmla="*/ 10122 h 20818"/>
                    <a:gd name="connsiteX4" fmla="*/ 3750 w 34222"/>
                    <a:gd name="connsiteY4" fmla="*/ 20172 h 20818"/>
                    <a:gd name="connsiteX5" fmla="*/ 60 w 34222"/>
                    <a:gd name="connsiteY5" fmla="*/ 11100 h 20818"/>
                    <a:gd name="connsiteX6" fmla="*/ 3750 w 34222"/>
                    <a:gd name="connsiteY6" fmla="*/ 0 h 20818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  <a:cxn ang="0">
                      <a:pos x="connsiteX6" y="connsiteY6"/>
                    </a:cxn>
                  </a:cxnLst>
                  <a:rect l="l" t="t" r="r" b="b"/>
                  <a:pathLst>
                    <a:path w="34222" h="20818">
                      <a:moveTo>
                        <a:pt x="3750" y="0"/>
                      </a:moveTo>
                      <a:lnTo>
                        <a:pt x="30405" y="0"/>
                      </a:lnTo>
                      <a:cubicBezTo>
                        <a:pt x="34888" y="1136"/>
                        <a:pt x="34195" y="5427"/>
                        <a:pt x="34170" y="7114"/>
                      </a:cubicBezTo>
                      <a:cubicBezTo>
                        <a:pt x="34145" y="8801"/>
                        <a:pt x="34735" y="7896"/>
                        <a:pt x="30252" y="10122"/>
                      </a:cubicBezTo>
                      <a:cubicBezTo>
                        <a:pt x="19452" y="10122"/>
                        <a:pt x="14550" y="23922"/>
                        <a:pt x="3750" y="20172"/>
                      </a:cubicBezTo>
                      <a:cubicBezTo>
                        <a:pt x="-746" y="20535"/>
                        <a:pt x="60" y="14462"/>
                        <a:pt x="60" y="11100"/>
                      </a:cubicBezTo>
                      <a:cubicBezTo>
                        <a:pt x="60" y="7738"/>
                        <a:pt x="-771" y="2050"/>
                        <a:pt x="3750" y="0"/>
                      </a:cubicBezTo>
                      <a:close/>
                    </a:path>
                  </a:pathLst>
                </a:custGeom>
                <a:solidFill>
                  <a:schemeClr val="accent6">
                    <a:lumMod val="75000"/>
                  </a:schemeClr>
                </a:solidFill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 sz="2700"/>
                </a:p>
              </p:txBody>
            </p:sp>
            <p:sp>
              <p:nvSpPr>
                <p:cNvPr id="39" name="Oval 38"/>
                <p:cNvSpPr/>
                <p:nvPr/>
              </p:nvSpPr>
              <p:spPr>
                <a:xfrm>
                  <a:off x="3732366" y="1077770"/>
                  <a:ext cx="506437" cy="506437"/>
                </a:xfrm>
                <a:prstGeom prst="ellipse">
                  <a:avLst/>
                </a:prstGeom>
                <a:solidFill>
                  <a:schemeClr val="bg1"/>
                </a:solidFill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 sz="2700"/>
                </a:p>
              </p:txBody>
            </p:sp>
            <p:sp>
              <p:nvSpPr>
                <p:cNvPr id="40" name="Oval 39"/>
                <p:cNvSpPr/>
                <p:nvPr/>
              </p:nvSpPr>
              <p:spPr>
                <a:xfrm>
                  <a:off x="3849406" y="1190520"/>
                  <a:ext cx="283699" cy="283699"/>
                </a:xfrm>
                <a:prstGeom prst="ellipse">
                  <a:avLst/>
                </a:prstGeom>
                <a:solidFill>
                  <a:srgbClr val="FF0000"/>
                </a:solidFill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 sz="2700"/>
                </a:p>
              </p:txBody>
            </p:sp>
          </p:grpSp>
          <p:sp>
            <p:nvSpPr>
              <p:cNvPr id="36" name="Oval 35"/>
              <p:cNvSpPr/>
              <p:nvPr/>
            </p:nvSpPr>
            <p:spPr>
              <a:xfrm>
                <a:off x="1645918" y="1203032"/>
                <a:ext cx="735877" cy="735877"/>
              </a:xfrm>
              <a:prstGeom prst="ellipse">
                <a:avLst/>
              </a:prstGeom>
              <a:solidFill>
                <a:schemeClr val="bg1"/>
              </a:solidFill>
              <a:ln w="38100">
                <a:solidFill>
                  <a:srgbClr val="0070C0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sz="2700"/>
              </a:p>
            </p:txBody>
          </p:sp>
          <p:sp>
            <p:nvSpPr>
              <p:cNvPr id="37" name="TextBox 36"/>
              <p:cNvSpPr txBox="1"/>
              <p:nvPr/>
            </p:nvSpPr>
            <p:spPr>
              <a:xfrm>
                <a:off x="1498218" y="1276157"/>
                <a:ext cx="845858" cy="615553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5400">
                    <a:solidFill>
                      <a:schemeClr val="accent1">
                        <a:lumMod val="50000"/>
                      </a:schemeClr>
                    </a:solidFill>
                  </a:rPr>
                  <a:t>04</a:t>
                </a:r>
              </a:p>
            </p:txBody>
          </p:sp>
        </p:grpSp>
        <p:sp>
          <p:nvSpPr>
            <p:cNvPr id="51" name="TextBox 50"/>
            <p:cNvSpPr txBox="1"/>
            <p:nvPr/>
          </p:nvSpPr>
          <p:spPr>
            <a:xfrm>
              <a:off x="6155786" y="3837258"/>
              <a:ext cx="2353939" cy="615553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700">
                  <a:solidFill>
                    <a:schemeClr val="bg1"/>
                  </a:solidFill>
                </a:rPr>
                <a:t>Chăm sóc sức khoẻ con người </a:t>
              </a:r>
            </a:p>
          </p:txBody>
        </p:sp>
      </p:grpSp>
      <p:grpSp>
        <p:nvGrpSpPr>
          <p:cNvPr id="57" name="Group 56"/>
          <p:cNvGrpSpPr/>
          <p:nvPr/>
        </p:nvGrpSpPr>
        <p:grpSpPr>
          <a:xfrm>
            <a:off x="2290355" y="7169114"/>
            <a:ext cx="6288260" cy="1736862"/>
            <a:chOff x="1544255" y="4878210"/>
            <a:chExt cx="4192173" cy="1157908"/>
          </a:xfrm>
        </p:grpSpPr>
        <p:grpSp>
          <p:nvGrpSpPr>
            <p:cNvPr id="41" name="Group 40"/>
            <p:cNvGrpSpPr/>
            <p:nvPr/>
          </p:nvGrpSpPr>
          <p:grpSpPr>
            <a:xfrm>
              <a:off x="1544255" y="4878210"/>
              <a:ext cx="4192173" cy="1157908"/>
              <a:chOff x="1505243" y="981344"/>
              <a:chExt cx="4192173" cy="1157908"/>
            </a:xfrm>
          </p:grpSpPr>
          <p:grpSp>
            <p:nvGrpSpPr>
              <p:cNvPr id="42" name="Group 41"/>
              <p:cNvGrpSpPr/>
              <p:nvPr/>
            </p:nvGrpSpPr>
            <p:grpSpPr>
              <a:xfrm>
                <a:off x="1505243" y="981344"/>
                <a:ext cx="4192173" cy="1157908"/>
                <a:chOff x="1039935" y="1077770"/>
                <a:chExt cx="3198868" cy="994539"/>
              </a:xfrm>
            </p:grpSpPr>
            <p:sp>
              <p:nvSpPr>
                <p:cNvPr id="45" name="Flowchart: Document 12"/>
                <p:cNvSpPr/>
                <p:nvPr/>
              </p:nvSpPr>
              <p:spPr>
                <a:xfrm>
                  <a:off x="1039935" y="1096106"/>
                  <a:ext cx="3142633" cy="976203"/>
                </a:xfrm>
                <a:custGeom>
                  <a:avLst/>
                  <a:gdLst>
                    <a:gd name="connsiteX0" fmla="*/ 0 w 21600"/>
                    <a:gd name="connsiteY0" fmla="*/ 0 h 21600"/>
                    <a:gd name="connsiteX1" fmla="*/ 21600 w 21600"/>
                    <a:gd name="connsiteY1" fmla="*/ 0 h 21600"/>
                    <a:gd name="connsiteX2" fmla="*/ 21600 w 21600"/>
                    <a:gd name="connsiteY2" fmla="*/ 17322 h 21600"/>
                    <a:gd name="connsiteX3" fmla="*/ 0 w 21600"/>
                    <a:gd name="connsiteY3" fmla="*/ 20172 h 21600"/>
                    <a:gd name="connsiteX4" fmla="*/ 0 w 21600"/>
                    <a:gd name="connsiteY4" fmla="*/ 0 h 21600"/>
                    <a:gd name="connsiteX0" fmla="*/ 0 w 26502"/>
                    <a:gd name="connsiteY0" fmla="*/ 0 h 20818"/>
                    <a:gd name="connsiteX1" fmla="*/ 21600 w 26502"/>
                    <a:gd name="connsiteY1" fmla="*/ 0 h 20818"/>
                    <a:gd name="connsiteX2" fmla="*/ 26502 w 26502"/>
                    <a:gd name="connsiteY2" fmla="*/ 10122 h 20818"/>
                    <a:gd name="connsiteX3" fmla="*/ 0 w 26502"/>
                    <a:gd name="connsiteY3" fmla="*/ 20172 h 20818"/>
                    <a:gd name="connsiteX4" fmla="*/ 0 w 26502"/>
                    <a:gd name="connsiteY4" fmla="*/ 0 h 20818"/>
                    <a:gd name="connsiteX0" fmla="*/ 0 w 26655"/>
                    <a:gd name="connsiteY0" fmla="*/ 0 h 20818"/>
                    <a:gd name="connsiteX1" fmla="*/ 26655 w 26655"/>
                    <a:gd name="connsiteY1" fmla="*/ 0 h 20818"/>
                    <a:gd name="connsiteX2" fmla="*/ 26502 w 26655"/>
                    <a:gd name="connsiteY2" fmla="*/ 10122 h 20818"/>
                    <a:gd name="connsiteX3" fmla="*/ 0 w 26655"/>
                    <a:gd name="connsiteY3" fmla="*/ 20172 h 20818"/>
                    <a:gd name="connsiteX4" fmla="*/ 0 w 26655"/>
                    <a:gd name="connsiteY4" fmla="*/ 0 h 20818"/>
                    <a:gd name="connsiteX0" fmla="*/ 0 w 26655"/>
                    <a:gd name="connsiteY0" fmla="*/ 0 h 20818"/>
                    <a:gd name="connsiteX1" fmla="*/ 26655 w 26655"/>
                    <a:gd name="connsiteY1" fmla="*/ 0 h 20818"/>
                    <a:gd name="connsiteX2" fmla="*/ 26502 w 26655"/>
                    <a:gd name="connsiteY2" fmla="*/ 10122 h 20818"/>
                    <a:gd name="connsiteX3" fmla="*/ 0 w 26655"/>
                    <a:gd name="connsiteY3" fmla="*/ 20172 h 20818"/>
                    <a:gd name="connsiteX4" fmla="*/ 0 w 26655"/>
                    <a:gd name="connsiteY4" fmla="*/ 0 h 20818"/>
                    <a:gd name="connsiteX0" fmla="*/ 0 w 27230"/>
                    <a:gd name="connsiteY0" fmla="*/ 0 h 20818"/>
                    <a:gd name="connsiteX1" fmla="*/ 26655 w 27230"/>
                    <a:gd name="connsiteY1" fmla="*/ 0 h 20818"/>
                    <a:gd name="connsiteX2" fmla="*/ 26502 w 27230"/>
                    <a:gd name="connsiteY2" fmla="*/ 10122 h 20818"/>
                    <a:gd name="connsiteX3" fmla="*/ 0 w 27230"/>
                    <a:gd name="connsiteY3" fmla="*/ 20172 h 20818"/>
                    <a:gd name="connsiteX4" fmla="*/ 0 w 27230"/>
                    <a:gd name="connsiteY4" fmla="*/ 0 h 20818"/>
                    <a:gd name="connsiteX0" fmla="*/ 0 w 27978"/>
                    <a:gd name="connsiteY0" fmla="*/ 0 h 20818"/>
                    <a:gd name="connsiteX1" fmla="*/ 26655 w 27978"/>
                    <a:gd name="connsiteY1" fmla="*/ 0 h 20818"/>
                    <a:gd name="connsiteX2" fmla="*/ 26502 w 27978"/>
                    <a:gd name="connsiteY2" fmla="*/ 10122 h 20818"/>
                    <a:gd name="connsiteX3" fmla="*/ 0 w 27978"/>
                    <a:gd name="connsiteY3" fmla="*/ 20172 h 20818"/>
                    <a:gd name="connsiteX4" fmla="*/ 0 w 27978"/>
                    <a:gd name="connsiteY4" fmla="*/ 0 h 20818"/>
                    <a:gd name="connsiteX0" fmla="*/ 0 w 29122"/>
                    <a:gd name="connsiteY0" fmla="*/ 0 h 20818"/>
                    <a:gd name="connsiteX1" fmla="*/ 26655 w 29122"/>
                    <a:gd name="connsiteY1" fmla="*/ 0 h 20818"/>
                    <a:gd name="connsiteX2" fmla="*/ 28122 w 29122"/>
                    <a:gd name="connsiteY2" fmla="*/ 9514 h 20818"/>
                    <a:gd name="connsiteX3" fmla="*/ 26502 w 29122"/>
                    <a:gd name="connsiteY3" fmla="*/ 10122 h 20818"/>
                    <a:gd name="connsiteX4" fmla="*/ 0 w 29122"/>
                    <a:gd name="connsiteY4" fmla="*/ 20172 h 20818"/>
                    <a:gd name="connsiteX5" fmla="*/ 0 w 29122"/>
                    <a:gd name="connsiteY5" fmla="*/ 0 h 20818"/>
                    <a:gd name="connsiteX0" fmla="*/ 0 w 29540"/>
                    <a:gd name="connsiteY0" fmla="*/ 0 h 20818"/>
                    <a:gd name="connsiteX1" fmla="*/ 26655 w 29540"/>
                    <a:gd name="connsiteY1" fmla="*/ 0 h 20818"/>
                    <a:gd name="connsiteX2" fmla="*/ 29041 w 29540"/>
                    <a:gd name="connsiteY2" fmla="*/ 10114 h 20818"/>
                    <a:gd name="connsiteX3" fmla="*/ 26502 w 29540"/>
                    <a:gd name="connsiteY3" fmla="*/ 10122 h 20818"/>
                    <a:gd name="connsiteX4" fmla="*/ 0 w 29540"/>
                    <a:gd name="connsiteY4" fmla="*/ 20172 h 20818"/>
                    <a:gd name="connsiteX5" fmla="*/ 0 w 29540"/>
                    <a:gd name="connsiteY5" fmla="*/ 0 h 20818"/>
                    <a:gd name="connsiteX0" fmla="*/ 0 w 29623"/>
                    <a:gd name="connsiteY0" fmla="*/ 0 h 20818"/>
                    <a:gd name="connsiteX1" fmla="*/ 26655 w 29623"/>
                    <a:gd name="connsiteY1" fmla="*/ 0 h 20818"/>
                    <a:gd name="connsiteX2" fmla="*/ 29194 w 29623"/>
                    <a:gd name="connsiteY2" fmla="*/ 9514 h 20818"/>
                    <a:gd name="connsiteX3" fmla="*/ 26502 w 29623"/>
                    <a:gd name="connsiteY3" fmla="*/ 10122 h 20818"/>
                    <a:gd name="connsiteX4" fmla="*/ 0 w 29623"/>
                    <a:gd name="connsiteY4" fmla="*/ 20172 h 20818"/>
                    <a:gd name="connsiteX5" fmla="*/ 0 w 29623"/>
                    <a:gd name="connsiteY5" fmla="*/ 0 h 20818"/>
                    <a:gd name="connsiteX0" fmla="*/ 0 w 30472"/>
                    <a:gd name="connsiteY0" fmla="*/ 0 h 20818"/>
                    <a:gd name="connsiteX1" fmla="*/ 26655 w 30472"/>
                    <a:gd name="connsiteY1" fmla="*/ 0 h 20818"/>
                    <a:gd name="connsiteX2" fmla="*/ 30420 w 30472"/>
                    <a:gd name="connsiteY2" fmla="*/ 7114 h 20818"/>
                    <a:gd name="connsiteX3" fmla="*/ 26502 w 30472"/>
                    <a:gd name="connsiteY3" fmla="*/ 10122 h 20818"/>
                    <a:gd name="connsiteX4" fmla="*/ 0 w 30472"/>
                    <a:gd name="connsiteY4" fmla="*/ 20172 h 20818"/>
                    <a:gd name="connsiteX5" fmla="*/ 0 w 30472"/>
                    <a:gd name="connsiteY5" fmla="*/ 0 h 20818"/>
                    <a:gd name="connsiteX0" fmla="*/ 544 w 31016"/>
                    <a:gd name="connsiteY0" fmla="*/ 0 h 20818"/>
                    <a:gd name="connsiteX1" fmla="*/ 27199 w 31016"/>
                    <a:gd name="connsiteY1" fmla="*/ 0 h 20818"/>
                    <a:gd name="connsiteX2" fmla="*/ 30964 w 31016"/>
                    <a:gd name="connsiteY2" fmla="*/ 7114 h 20818"/>
                    <a:gd name="connsiteX3" fmla="*/ 27046 w 31016"/>
                    <a:gd name="connsiteY3" fmla="*/ 10122 h 20818"/>
                    <a:gd name="connsiteX4" fmla="*/ 544 w 31016"/>
                    <a:gd name="connsiteY4" fmla="*/ 20172 h 20818"/>
                    <a:gd name="connsiteX5" fmla="*/ 544 w 31016"/>
                    <a:gd name="connsiteY5" fmla="*/ 0 h 20818"/>
                    <a:gd name="connsiteX0" fmla="*/ 3400 w 33872"/>
                    <a:gd name="connsiteY0" fmla="*/ 0 h 20818"/>
                    <a:gd name="connsiteX1" fmla="*/ 30055 w 33872"/>
                    <a:gd name="connsiteY1" fmla="*/ 0 h 20818"/>
                    <a:gd name="connsiteX2" fmla="*/ 33820 w 33872"/>
                    <a:gd name="connsiteY2" fmla="*/ 7114 h 20818"/>
                    <a:gd name="connsiteX3" fmla="*/ 29902 w 33872"/>
                    <a:gd name="connsiteY3" fmla="*/ 10122 h 20818"/>
                    <a:gd name="connsiteX4" fmla="*/ 3400 w 33872"/>
                    <a:gd name="connsiteY4" fmla="*/ 20172 h 20818"/>
                    <a:gd name="connsiteX5" fmla="*/ 170 w 33872"/>
                    <a:gd name="connsiteY5" fmla="*/ 10800 h 20818"/>
                    <a:gd name="connsiteX6" fmla="*/ 3400 w 33872"/>
                    <a:gd name="connsiteY6" fmla="*/ 0 h 20818"/>
                    <a:gd name="connsiteX0" fmla="*/ 3750 w 34222"/>
                    <a:gd name="connsiteY0" fmla="*/ 0 h 20818"/>
                    <a:gd name="connsiteX1" fmla="*/ 30405 w 34222"/>
                    <a:gd name="connsiteY1" fmla="*/ 0 h 20818"/>
                    <a:gd name="connsiteX2" fmla="*/ 34170 w 34222"/>
                    <a:gd name="connsiteY2" fmla="*/ 7114 h 20818"/>
                    <a:gd name="connsiteX3" fmla="*/ 30252 w 34222"/>
                    <a:gd name="connsiteY3" fmla="*/ 10122 h 20818"/>
                    <a:gd name="connsiteX4" fmla="*/ 3750 w 34222"/>
                    <a:gd name="connsiteY4" fmla="*/ 20172 h 20818"/>
                    <a:gd name="connsiteX5" fmla="*/ 60 w 34222"/>
                    <a:gd name="connsiteY5" fmla="*/ 11100 h 20818"/>
                    <a:gd name="connsiteX6" fmla="*/ 3750 w 34222"/>
                    <a:gd name="connsiteY6" fmla="*/ 0 h 20818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  <a:cxn ang="0">
                      <a:pos x="connsiteX6" y="connsiteY6"/>
                    </a:cxn>
                  </a:cxnLst>
                  <a:rect l="l" t="t" r="r" b="b"/>
                  <a:pathLst>
                    <a:path w="34222" h="20818">
                      <a:moveTo>
                        <a:pt x="3750" y="0"/>
                      </a:moveTo>
                      <a:lnTo>
                        <a:pt x="30405" y="0"/>
                      </a:lnTo>
                      <a:cubicBezTo>
                        <a:pt x="34888" y="1136"/>
                        <a:pt x="34195" y="5427"/>
                        <a:pt x="34170" y="7114"/>
                      </a:cubicBezTo>
                      <a:cubicBezTo>
                        <a:pt x="34145" y="8801"/>
                        <a:pt x="34735" y="7896"/>
                        <a:pt x="30252" y="10122"/>
                      </a:cubicBezTo>
                      <a:cubicBezTo>
                        <a:pt x="19452" y="10122"/>
                        <a:pt x="14550" y="23922"/>
                        <a:pt x="3750" y="20172"/>
                      </a:cubicBezTo>
                      <a:cubicBezTo>
                        <a:pt x="-746" y="20535"/>
                        <a:pt x="60" y="14462"/>
                        <a:pt x="60" y="11100"/>
                      </a:cubicBezTo>
                      <a:cubicBezTo>
                        <a:pt x="60" y="7738"/>
                        <a:pt x="-771" y="2050"/>
                        <a:pt x="3750" y="0"/>
                      </a:cubicBezTo>
                      <a:close/>
                    </a:path>
                  </a:pathLst>
                </a:custGeom>
                <a:solidFill>
                  <a:srgbClr val="002060"/>
                </a:solidFill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 sz="2700"/>
                </a:p>
              </p:txBody>
            </p:sp>
            <p:sp>
              <p:nvSpPr>
                <p:cNvPr id="46" name="Oval 45"/>
                <p:cNvSpPr/>
                <p:nvPr/>
              </p:nvSpPr>
              <p:spPr>
                <a:xfrm>
                  <a:off x="3732366" y="1077770"/>
                  <a:ext cx="506437" cy="506437"/>
                </a:xfrm>
                <a:prstGeom prst="ellipse">
                  <a:avLst/>
                </a:prstGeom>
                <a:solidFill>
                  <a:schemeClr val="bg1"/>
                </a:solidFill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 sz="2700"/>
                </a:p>
              </p:txBody>
            </p:sp>
            <p:sp>
              <p:nvSpPr>
                <p:cNvPr id="47" name="Oval 46"/>
                <p:cNvSpPr/>
                <p:nvPr/>
              </p:nvSpPr>
              <p:spPr>
                <a:xfrm>
                  <a:off x="3849406" y="1190520"/>
                  <a:ext cx="283699" cy="283699"/>
                </a:xfrm>
                <a:prstGeom prst="ellipse">
                  <a:avLst/>
                </a:prstGeom>
                <a:solidFill>
                  <a:srgbClr val="FF0000"/>
                </a:solidFill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 sz="2700"/>
                </a:p>
              </p:txBody>
            </p:sp>
          </p:grpSp>
          <p:sp>
            <p:nvSpPr>
              <p:cNvPr id="43" name="Oval 42"/>
              <p:cNvSpPr/>
              <p:nvPr/>
            </p:nvSpPr>
            <p:spPr>
              <a:xfrm>
                <a:off x="1645918" y="1203032"/>
                <a:ext cx="735877" cy="735877"/>
              </a:xfrm>
              <a:prstGeom prst="ellipse">
                <a:avLst/>
              </a:prstGeom>
              <a:solidFill>
                <a:schemeClr val="bg1"/>
              </a:solidFill>
              <a:ln w="38100">
                <a:solidFill>
                  <a:srgbClr val="0070C0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sz="2700"/>
              </a:p>
            </p:txBody>
          </p:sp>
          <p:sp>
            <p:nvSpPr>
              <p:cNvPr id="44" name="TextBox 43"/>
              <p:cNvSpPr txBox="1"/>
              <p:nvPr/>
            </p:nvSpPr>
            <p:spPr>
              <a:xfrm>
                <a:off x="1693675" y="1247804"/>
                <a:ext cx="845858" cy="615553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5400">
                    <a:solidFill>
                      <a:schemeClr val="accent6">
                        <a:lumMod val="50000"/>
                      </a:schemeClr>
                    </a:solidFill>
                  </a:rPr>
                  <a:t>05</a:t>
                </a:r>
              </a:p>
            </p:txBody>
          </p:sp>
        </p:grpSp>
        <p:sp>
          <p:nvSpPr>
            <p:cNvPr id="52" name="TextBox 51"/>
            <p:cNvSpPr txBox="1"/>
            <p:nvPr/>
          </p:nvSpPr>
          <p:spPr>
            <a:xfrm>
              <a:off x="2396058" y="4907993"/>
              <a:ext cx="2353939" cy="615553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700">
                  <a:solidFill>
                    <a:schemeClr val="bg1"/>
                  </a:solidFill>
                </a:rPr>
                <a:t>Bảo vệ môi trường và phát triển bền vững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269417782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4000">
        <p14:vortex dir="r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12" dur="500"/>
                                        <p:tgtEl>
                                          <p:spTgt spid="5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7" dur="500"/>
                                        <p:tgtEl>
                                          <p:spTgt spid="5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2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22" dur="500"/>
                                        <p:tgtEl>
                                          <p:spTgt spid="5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7" dur="500"/>
                                        <p:tgtEl>
                                          <p:spTgt spid="5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2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32" dur="500"/>
                                        <p:tgtEl>
                                          <p:spTgt spid="5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2">
            <a:lumMod val="7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91099" y="1384995"/>
            <a:ext cx="16834749" cy="8855840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662152" y="0"/>
            <a:ext cx="16834751" cy="1384995"/>
          </a:xfrm>
          <a:prstGeom prst="rect">
            <a:avLst/>
          </a:prstGeom>
          <a:solidFill>
            <a:srgbClr val="C00000"/>
          </a:solidFill>
        </p:spPr>
        <p:txBody>
          <a:bodyPr wrap="square" rtlCol="0">
            <a:spAutoFit/>
          </a:bodyPr>
          <a:lstStyle/>
          <a:p>
            <a:r>
              <a:rPr lang="en-US" sz="4800" dirty="0">
                <a:solidFill>
                  <a:schemeClr val="bg1"/>
                </a:solidFill>
                <a:latin typeface="+mj-lt"/>
                <a:ea typeface="Tahoma" panose="020B0604030504040204" pitchFamily="34" charset="0"/>
                <a:cs typeface="Estrangelo Edessa" panose="03080600000000000000" pitchFamily="66" charset="0"/>
              </a:rPr>
              <a:t>LUYỆN TẬP : </a:t>
            </a:r>
            <a:r>
              <a:rPr lang="en-US" sz="3600" dirty="0">
                <a:solidFill>
                  <a:schemeClr val="bg1"/>
                </a:solidFill>
                <a:latin typeface="+mj-lt"/>
                <a:ea typeface="Tahoma" panose="020B0604030504040204" pitchFamily="34" charset="0"/>
                <a:cs typeface="Estrangelo Edessa" panose="03080600000000000000" pitchFamily="66" charset="0"/>
              </a:rPr>
              <a:t>Quan </a:t>
            </a:r>
            <a:r>
              <a:rPr lang="en-US" sz="3600" dirty="0" err="1">
                <a:solidFill>
                  <a:schemeClr val="bg1"/>
                </a:solidFill>
                <a:latin typeface="+mj-lt"/>
                <a:ea typeface="Tahoma" panose="020B0604030504040204" pitchFamily="34" charset="0"/>
                <a:cs typeface="Estrangelo Edessa" panose="03080600000000000000" pitchFamily="66" charset="0"/>
              </a:rPr>
              <a:t>sát</a:t>
            </a:r>
            <a:r>
              <a:rPr lang="en-US" sz="3600" dirty="0">
                <a:solidFill>
                  <a:schemeClr val="bg1"/>
                </a:solidFill>
                <a:latin typeface="+mj-lt"/>
                <a:ea typeface="Tahoma" panose="020B0604030504040204" pitchFamily="34" charset="0"/>
                <a:cs typeface="Estrangelo Edessa" panose="03080600000000000000" pitchFamily="66" charset="0"/>
              </a:rPr>
              <a:t> </a:t>
            </a:r>
            <a:r>
              <a:rPr lang="en-US" sz="3600" dirty="0" err="1">
                <a:solidFill>
                  <a:schemeClr val="bg1"/>
                </a:solidFill>
                <a:latin typeface="+mj-lt"/>
                <a:ea typeface="Tahoma" panose="020B0604030504040204" pitchFamily="34" charset="0"/>
                <a:cs typeface="Estrangelo Edessa" panose="03080600000000000000" pitchFamily="66" charset="0"/>
              </a:rPr>
              <a:t>hình</a:t>
            </a:r>
            <a:r>
              <a:rPr lang="en-US" sz="3600" dirty="0">
                <a:solidFill>
                  <a:schemeClr val="bg1"/>
                </a:solidFill>
                <a:latin typeface="+mj-lt"/>
                <a:ea typeface="Tahoma" panose="020B0604030504040204" pitchFamily="34" charset="0"/>
                <a:cs typeface="Estrangelo Edessa" panose="03080600000000000000" pitchFamily="66" charset="0"/>
              </a:rPr>
              <a:t> </a:t>
            </a:r>
            <a:r>
              <a:rPr lang="en-US" sz="3600" dirty="0" err="1">
                <a:solidFill>
                  <a:schemeClr val="bg1"/>
                </a:solidFill>
                <a:latin typeface="+mj-lt"/>
                <a:ea typeface="Tahoma" panose="020B0604030504040204" pitchFamily="34" charset="0"/>
                <a:cs typeface="Estrangelo Edessa" panose="03080600000000000000" pitchFamily="66" charset="0"/>
              </a:rPr>
              <a:t>ảnh</a:t>
            </a:r>
            <a:r>
              <a:rPr lang="en-US" sz="3600" dirty="0">
                <a:solidFill>
                  <a:schemeClr val="bg1"/>
                </a:solidFill>
                <a:latin typeface="+mj-lt"/>
                <a:ea typeface="Tahoma" panose="020B0604030504040204" pitchFamily="34" charset="0"/>
                <a:cs typeface="Estrangelo Edessa" panose="03080600000000000000" pitchFamily="66" charset="0"/>
              </a:rPr>
              <a:t> </a:t>
            </a:r>
            <a:r>
              <a:rPr lang="en-US" sz="3600" dirty="0" err="1">
                <a:solidFill>
                  <a:schemeClr val="bg1"/>
                </a:solidFill>
                <a:latin typeface="+mj-lt"/>
                <a:ea typeface="Tahoma" panose="020B0604030504040204" pitchFamily="34" charset="0"/>
                <a:cs typeface="Estrangelo Edessa" panose="03080600000000000000" pitchFamily="66" charset="0"/>
              </a:rPr>
              <a:t>sau</a:t>
            </a:r>
            <a:r>
              <a:rPr lang="en-US" sz="3600" dirty="0">
                <a:solidFill>
                  <a:schemeClr val="bg1"/>
                </a:solidFill>
                <a:latin typeface="+mj-lt"/>
                <a:ea typeface="Tahoma" panose="020B0604030504040204" pitchFamily="34" charset="0"/>
                <a:cs typeface="Estrangelo Edessa" panose="03080600000000000000" pitchFamily="66" charset="0"/>
              </a:rPr>
              <a:t> </a:t>
            </a:r>
            <a:r>
              <a:rPr lang="en-US" sz="3600" dirty="0" err="1">
                <a:solidFill>
                  <a:schemeClr val="bg1"/>
                </a:solidFill>
                <a:latin typeface="+mj-lt"/>
                <a:ea typeface="Tahoma" panose="020B0604030504040204" pitchFamily="34" charset="0"/>
                <a:cs typeface="Estrangelo Edessa" panose="03080600000000000000" pitchFamily="66" charset="0"/>
              </a:rPr>
              <a:t>và</a:t>
            </a:r>
            <a:r>
              <a:rPr lang="en-US" sz="3600" dirty="0">
                <a:solidFill>
                  <a:schemeClr val="bg1"/>
                </a:solidFill>
                <a:latin typeface="+mj-lt"/>
                <a:ea typeface="Tahoma" panose="020B0604030504040204" pitchFamily="34" charset="0"/>
                <a:cs typeface="Estrangelo Edessa" panose="03080600000000000000" pitchFamily="66" charset="0"/>
              </a:rPr>
              <a:t> </a:t>
            </a:r>
            <a:r>
              <a:rPr lang="en-US" sz="3600" dirty="0" err="1">
                <a:solidFill>
                  <a:schemeClr val="bg1"/>
                </a:solidFill>
                <a:latin typeface="+mj-lt"/>
                <a:ea typeface="Tahoma" panose="020B0604030504040204" pitchFamily="34" charset="0"/>
                <a:cs typeface="Estrangelo Edessa" panose="03080600000000000000" pitchFamily="66" charset="0"/>
              </a:rPr>
              <a:t>cho</a:t>
            </a:r>
            <a:r>
              <a:rPr lang="en-US" sz="3600" dirty="0">
                <a:solidFill>
                  <a:schemeClr val="bg1"/>
                </a:solidFill>
                <a:latin typeface="+mj-lt"/>
                <a:ea typeface="Tahoma" panose="020B0604030504040204" pitchFamily="34" charset="0"/>
                <a:cs typeface="Estrangelo Edessa" panose="03080600000000000000" pitchFamily="66" charset="0"/>
              </a:rPr>
              <a:t> </a:t>
            </a:r>
            <a:r>
              <a:rPr lang="en-US" sz="3600" dirty="0" err="1">
                <a:solidFill>
                  <a:schemeClr val="bg1"/>
                </a:solidFill>
                <a:latin typeface="+mj-lt"/>
                <a:ea typeface="Tahoma" panose="020B0604030504040204" pitchFamily="34" charset="0"/>
                <a:cs typeface="Estrangelo Edessa" panose="03080600000000000000" pitchFamily="66" charset="0"/>
              </a:rPr>
              <a:t>biết</a:t>
            </a:r>
            <a:r>
              <a:rPr lang="en-US" sz="3600" dirty="0">
                <a:solidFill>
                  <a:schemeClr val="bg1"/>
                </a:solidFill>
                <a:latin typeface="+mj-lt"/>
                <a:ea typeface="Tahoma" panose="020B0604030504040204" pitchFamily="34" charset="0"/>
                <a:cs typeface="Estrangelo Edessa" panose="03080600000000000000" pitchFamily="66" charset="0"/>
              </a:rPr>
              <a:t> </a:t>
            </a:r>
            <a:r>
              <a:rPr lang="en-US" sz="3600" dirty="0" err="1">
                <a:solidFill>
                  <a:schemeClr val="bg1"/>
                </a:solidFill>
                <a:latin typeface="+mj-lt"/>
                <a:ea typeface="Tahoma" panose="020B0604030504040204" pitchFamily="34" charset="0"/>
                <a:cs typeface="Estrangelo Edessa" panose="03080600000000000000" pitchFamily="66" charset="0"/>
              </a:rPr>
              <a:t>hoạt</a:t>
            </a:r>
            <a:r>
              <a:rPr lang="en-US" sz="3600" dirty="0">
                <a:solidFill>
                  <a:schemeClr val="bg1"/>
                </a:solidFill>
                <a:latin typeface="+mj-lt"/>
                <a:ea typeface="Tahoma" panose="020B0604030504040204" pitchFamily="34" charset="0"/>
                <a:cs typeface="Estrangelo Edessa" panose="03080600000000000000" pitchFamily="66" charset="0"/>
              </a:rPr>
              <a:t> </a:t>
            </a:r>
            <a:r>
              <a:rPr lang="en-US" sz="3600" dirty="0" err="1">
                <a:solidFill>
                  <a:schemeClr val="bg1"/>
                </a:solidFill>
                <a:latin typeface="+mj-lt"/>
                <a:ea typeface="Tahoma" panose="020B0604030504040204" pitchFamily="34" charset="0"/>
                <a:cs typeface="Estrangelo Edessa" panose="03080600000000000000" pitchFamily="66" charset="0"/>
              </a:rPr>
              <a:t>động</a:t>
            </a:r>
            <a:r>
              <a:rPr lang="en-US" sz="3600" dirty="0">
                <a:solidFill>
                  <a:schemeClr val="bg1"/>
                </a:solidFill>
                <a:latin typeface="+mj-lt"/>
                <a:ea typeface="Tahoma" panose="020B0604030504040204" pitchFamily="34" charset="0"/>
                <a:cs typeface="Estrangelo Edessa" panose="03080600000000000000" pitchFamily="66" charset="0"/>
              </a:rPr>
              <a:t> </a:t>
            </a:r>
            <a:r>
              <a:rPr lang="en-US" sz="3600" dirty="0" err="1">
                <a:solidFill>
                  <a:schemeClr val="bg1"/>
                </a:solidFill>
                <a:latin typeface="+mj-lt"/>
                <a:ea typeface="Tahoma" panose="020B0604030504040204" pitchFamily="34" charset="0"/>
                <a:cs typeface="Estrangelo Edessa" panose="03080600000000000000" pitchFamily="66" charset="0"/>
              </a:rPr>
              <a:t>nào</a:t>
            </a:r>
            <a:r>
              <a:rPr lang="en-US" sz="3600" dirty="0">
                <a:solidFill>
                  <a:schemeClr val="bg1"/>
                </a:solidFill>
                <a:latin typeface="+mj-lt"/>
                <a:ea typeface="Tahoma" panose="020B0604030504040204" pitchFamily="34" charset="0"/>
                <a:cs typeface="Estrangelo Edessa" panose="03080600000000000000" pitchFamily="66" charset="0"/>
              </a:rPr>
              <a:t> </a:t>
            </a:r>
            <a:r>
              <a:rPr lang="en-US" sz="3600" dirty="0" err="1">
                <a:solidFill>
                  <a:schemeClr val="bg1"/>
                </a:solidFill>
                <a:latin typeface="+mj-lt"/>
                <a:ea typeface="Tahoma" panose="020B0604030504040204" pitchFamily="34" charset="0"/>
                <a:cs typeface="Estrangelo Edessa" panose="03080600000000000000" pitchFamily="66" charset="0"/>
              </a:rPr>
              <a:t>là</a:t>
            </a:r>
            <a:r>
              <a:rPr lang="en-US" sz="3600" dirty="0">
                <a:solidFill>
                  <a:schemeClr val="bg1"/>
                </a:solidFill>
                <a:latin typeface="+mj-lt"/>
                <a:ea typeface="Tahoma" panose="020B0604030504040204" pitchFamily="34" charset="0"/>
                <a:cs typeface="Estrangelo Edessa" panose="03080600000000000000" pitchFamily="66" charset="0"/>
              </a:rPr>
              <a:t> </a:t>
            </a:r>
            <a:r>
              <a:rPr lang="en-US" sz="3600" dirty="0" err="1">
                <a:solidFill>
                  <a:schemeClr val="bg1"/>
                </a:solidFill>
                <a:latin typeface="+mj-lt"/>
                <a:ea typeface="Tahoma" panose="020B0604030504040204" pitchFamily="34" charset="0"/>
                <a:cs typeface="Estrangelo Edessa" panose="03080600000000000000" pitchFamily="66" charset="0"/>
              </a:rPr>
              <a:t>hoạt</a:t>
            </a:r>
            <a:r>
              <a:rPr lang="en-US" sz="3600" dirty="0">
                <a:solidFill>
                  <a:schemeClr val="bg1"/>
                </a:solidFill>
                <a:latin typeface="+mj-lt"/>
                <a:ea typeface="Tahoma" panose="020B0604030504040204" pitchFamily="34" charset="0"/>
                <a:cs typeface="Estrangelo Edessa" panose="03080600000000000000" pitchFamily="66" charset="0"/>
              </a:rPr>
              <a:t> </a:t>
            </a:r>
            <a:r>
              <a:rPr lang="en-US" sz="3600" dirty="0" err="1">
                <a:solidFill>
                  <a:schemeClr val="bg1"/>
                </a:solidFill>
                <a:latin typeface="+mj-lt"/>
                <a:ea typeface="Tahoma" panose="020B0604030504040204" pitchFamily="34" charset="0"/>
                <a:cs typeface="Estrangelo Edessa" panose="03080600000000000000" pitchFamily="66" charset="0"/>
              </a:rPr>
              <a:t>động</a:t>
            </a:r>
            <a:r>
              <a:rPr lang="en-US" sz="3600" dirty="0">
                <a:solidFill>
                  <a:schemeClr val="bg1"/>
                </a:solidFill>
                <a:latin typeface="+mj-lt"/>
                <a:ea typeface="Tahoma" panose="020B0604030504040204" pitchFamily="34" charset="0"/>
                <a:cs typeface="Estrangelo Edessa" panose="03080600000000000000" pitchFamily="66" charset="0"/>
              </a:rPr>
              <a:t> </a:t>
            </a:r>
            <a:r>
              <a:rPr lang="en-US" sz="3600" dirty="0" err="1">
                <a:solidFill>
                  <a:schemeClr val="bg1"/>
                </a:solidFill>
                <a:latin typeface="+mj-lt"/>
                <a:ea typeface="Tahoma" panose="020B0604030504040204" pitchFamily="34" charset="0"/>
                <a:cs typeface="Estrangelo Edessa" panose="03080600000000000000" pitchFamily="66" charset="0"/>
              </a:rPr>
              <a:t>nghiên</a:t>
            </a:r>
            <a:r>
              <a:rPr lang="en-US" sz="3600" dirty="0">
                <a:solidFill>
                  <a:schemeClr val="bg1"/>
                </a:solidFill>
                <a:latin typeface="+mj-lt"/>
                <a:ea typeface="Tahoma" panose="020B0604030504040204" pitchFamily="34" charset="0"/>
                <a:cs typeface="Estrangelo Edessa" panose="03080600000000000000" pitchFamily="66" charset="0"/>
              </a:rPr>
              <a:t> </a:t>
            </a:r>
            <a:r>
              <a:rPr lang="en-US" sz="3600" dirty="0" err="1">
                <a:solidFill>
                  <a:schemeClr val="bg1"/>
                </a:solidFill>
                <a:latin typeface="+mj-lt"/>
                <a:ea typeface="Tahoma" panose="020B0604030504040204" pitchFamily="34" charset="0"/>
                <a:cs typeface="Estrangelo Edessa" panose="03080600000000000000" pitchFamily="66" charset="0"/>
              </a:rPr>
              <a:t>cứu</a:t>
            </a:r>
            <a:r>
              <a:rPr lang="en-US" sz="3600" dirty="0">
                <a:solidFill>
                  <a:schemeClr val="bg1"/>
                </a:solidFill>
                <a:latin typeface="+mj-lt"/>
                <a:ea typeface="Tahoma" panose="020B0604030504040204" pitchFamily="34" charset="0"/>
                <a:cs typeface="Estrangelo Edessa" panose="03080600000000000000" pitchFamily="66" charset="0"/>
              </a:rPr>
              <a:t> khoa </a:t>
            </a:r>
            <a:r>
              <a:rPr lang="en-US" sz="3600" dirty="0" err="1">
                <a:solidFill>
                  <a:schemeClr val="bg1"/>
                </a:solidFill>
                <a:latin typeface="+mj-lt"/>
                <a:ea typeface="Tahoma" panose="020B0604030504040204" pitchFamily="34" charset="0"/>
                <a:cs typeface="Estrangelo Edessa" panose="03080600000000000000" pitchFamily="66" charset="0"/>
              </a:rPr>
              <a:t>học</a:t>
            </a:r>
            <a:r>
              <a:rPr lang="en-US" sz="3600" dirty="0">
                <a:solidFill>
                  <a:schemeClr val="bg1"/>
                </a:solidFill>
                <a:latin typeface="+mj-lt"/>
                <a:ea typeface="Tahoma" panose="020B0604030504040204" pitchFamily="34" charset="0"/>
                <a:cs typeface="Estrangelo Edessa" panose="03080600000000000000" pitchFamily="66" charset="0"/>
              </a:rPr>
              <a:t> </a:t>
            </a:r>
            <a:r>
              <a:rPr lang="en-US" sz="3600" dirty="0" err="1">
                <a:solidFill>
                  <a:schemeClr val="bg1"/>
                </a:solidFill>
                <a:latin typeface="+mj-lt"/>
                <a:ea typeface="Tahoma" panose="020B0604030504040204" pitchFamily="34" charset="0"/>
                <a:cs typeface="Estrangelo Edessa" panose="03080600000000000000" pitchFamily="66" charset="0"/>
              </a:rPr>
              <a:t>tự</a:t>
            </a:r>
            <a:r>
              <a:rPr lang="en-US" sz="3600" dirty="0">
                <a:solidFill>
                  <a:schemeClr val="bg1"/>
                </a:solidFill>
                <a:latin typeface="+mj-lt"/>
                <a:ea typeface="Tahoma" panose="020B0604030504040204" pitchFamily="34" charset="0"/>
                <a:cs typeface="Estrangelo Edessa" panose="03080600000000000000" pitchFamily="66" charset="0"/>
              </a:rPr>
              <a:t> </a:t>
            </a:r>
            <a:r>
              <a:rPr lang="en-US" sz="3600" dirty="0" err="1">
                <a:solidFill>
                  <a:schemeClr val="bg1"/>
                </a:solidFill>
                <a:latin typeface="+mj-lt"/>
                <a:ea typeface="Tahoma" panose="020B0604030504040204" pitchFamily="34" charset="0"/>
                <a:cs typeface="Estrangelo Edessa" panose="03080600000000000000" pitchFamily="66" charset="0"/>
              </a:rPr>
              <a:t>nhiên</a:t>
            </a:r>
            <a:r>
              <a:rPr lang="en-US" sz="3600" dirty="0">
                <a:solidFill>
                  <a:schemeClr val="bg1"/>
                </a:solidFill>
                <a:latin typeface="+mj-lt"/>
                <a:ea typeface="Tahoma" panose="020B0604030504040204" pitchFamily="34" charset="0"/>
                <a:cs typeface="Estrangelo Edessa" panose="03080600000000000000" pitchFamily="66" charset="0"/>
              </a:rPr>
              <a:t>? </a:t>
            </a:r>
            <a:r>
              <a:rPr lang="en-US" sz="3600" dirty="0" err="1">
                <a:solidFill>
                  <a:schemeClr val="bg1"/>
                </a:solidFill>
                <a:latin typeface="+mj-lt"/>
                <a:ea typeface="Tahoma" panose="020B0604030504040204" pitchFamily="34" charset="0"/>
                <a:cs typeface="Estrangelo Edessa" panose="03080600000000000000" pitchFamily="66" charset="0"/>
              </a:rPr>
              <a:t>Vì</a:t>
            </a:r>
            <a:r>
              <a:rPr lang="en-US" sz="3600" dirty="0">
                <a:solidFill>
                  <a:schemeClr val="bg1"/>
                </a:solidFill>
                <a:latin typeface="+mj-lt"/>
                <a:ea typeface="Tahoma" panose="020B0604030504040204" pitchFamily="34" charset="0"/>
                <a:cs typeface="Estrangelo Edessa" panose="03080600000000000000" pitchFamily="66" charset="0"/>
              </a:rPr>
              <a:t> </a:t>
            </a:r>
            <a:r>
              <a:rPr lang="en-US" sz="3600" dirty="0" err="1">
                <a:solidFill>
                  <a:schemeClr val="bg1"/>
                </a:solidFill>
                <a:latin typeface="+mj-lt"/>
                <a:ea typeface="Tahoma" panose="020B0604030504040204" pitchFamily="34" charset="0"/>
                <a:cs typeface="Estrangelo Edessa" panose="03080600000000000000" pitchFamily="66" charset="0"/>
              </a:rPr>
              <a:t>sao</a:t>
            </a:r>
            <a:r>
              <a:rPr lang="en-US" sz="3600" dirty="0">
                <a:solidFill>
                  <a:schemeClr val="bg1"/>
                </a:solidFill>
                <a:latin typeface="+mj-lt"/>
                <a:ea typeface="Tahoma" panose="020B0604030504040204" pitchFamily="34" charset="0"/>
                <a:cs typeface="Estrangelo Edessa" panose="03080600000000000000" pitchFamily="66" charset="0"/>
              </a:rPr>
              <a:t>? </a:t>
            </a:r>
          </a:p>
        </p:txBody>
      </p:sp>
    </p:spTree>
    <p:extLst>
      <p:ext uri="{BB962C8B-B14F-4D97-AF65-F5344CB8AC3E}">
        <p14:creationId xmlns:p14="http://schemas.microsoft.com/office/powerpoint/2010/main" val="1941976408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3">
            <a:lumMod val="5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/>
          <p:cNvSpPr txBox="1"/>
          <p:nvPr/>
        </p:nvSpPr>
        <p:spPr>
          <a:xfrm>
            <a:off x="432676" y="543309"/>
            <a:ext cx="16787647" cy="1154162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en-US" sz="3600" dirty="0">
                <a:ea typeface="Tahoma" panose="020B0604030504040204" pitchFamily="34" charset="0"/>
                <a:cs typeface="Estrangelo Edessa" panose="03080600000000000000" pitchFamily="66" charset="0"/>
              </a:rPr>
              <a:t>VẬN DỤNG : </a:t>
            </a:r>
            <a:r>
              <a:rPr lang="en-US" sz="3300" dirty="0">
                <a:ea typeface="Tahoma" panose="020B0604030504040204" pitchFamily="34" charset="0"/>
                <a:cs typeface="Tahoma" panose="020B0604030504040204" pitchFamily="34" charset="0"/>
              </a:rPr>
              <a:t>Hệ thống tưới rau tự động được con </a:t>
            </a:r>
            <a:r>
              <a:rPr lang="en-US" sz="3300" dirty="0" err="1">
                <a:ea typeface="Tahoma" panose="020B0604030504040204" pitchFamily="34" charset="0"/>
                <a:cs typeface="Tahoma" panose="020B0604030504040204" pitchFamily="34" charset="0"/>
              </a:rPr>
              <a:t>nông</a:t>
            </a:r>
            <a:r>
              <a:rPr lang="en-US" sz="3300" dirty="0">
                <a:ea typeface="Tahoma" panose="020B0604030504040204" pitchFamily="34" charset="0"/>
                <a:cs typeface="Tahoma" panose="020B0604030504040204" pitchFamily="34" charset="0"/>
              </a:rPr>
              <a:t> dân lắp đặt để tưới </a:t>
            </a:r>
            <a:r>
              <a:rPr lang="en-US" sz="3300" dirty="0" err="1">
                <a:ea typeface="Tahoma" panose="020B0604030504040204" pitchFamily="34" charset="0"/>
                <a:cs typeface="Tahoma" panose="020B0604030504040204" pitchFamily="34" charset="0"/>
              </a:rPr>
              <a:t>tiêu</a:t>
            </a:r>
            <a:r>
              <a:rPr lang="en-US" sz="3300" dirty="0"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sz="3300" dirty="0" err="1">
                <a:ea typeface="Tahoma" panose="020B0604030504040204" pitchFamily="34" charset="0"/>
                <a:cs typeface="Tahoma" panose="020B0604030504040204" pitchFamily="34" charset="0"/>
              </a:rPr>
              <a:t>quy</a:t>
            </a:r>
            <a:r>
              <a:rPr lang="en-US" sz="3300" dirty="0"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sz="3300" dirty="0" err="1">
                <a:ea typeface="Tahoma" panose="020B0604030504040204" pitchFamily="34" charset="0"/>
                <a:cs typeface="Tahoma" panose="020B0604030504040204" pitchFamily="34" charset="0"/>
              </a:rPr>
              <a:t>mô</a:t>
            </a:r>
            <a:r>
              <a:rPr lang="en-US" sz="3300" dirty="0">
                <a:ea typeface="Tahoma" panose="020B0604030504040204" pitchFamily="34" charset="0"/>
                <a:cs typeface="Tahoma" panose="020B0604030504040204" pitchFamily="34" charset="0"/>
              </a:rPr>
              <a:t> lớn . </a:t>
            </a:r>
            <a:r>
              <a:rPr lang="en-US" sz="3300" dirty="0" err="1">
                <a:ea typeface="Tahoma" panose="020B0604030504040204" pitchFamily="34" charset="0"/>
                <a:cs typeface="Tahoma" panose="020B0604030504040204" pitchFamily="34" charset="0"/>
              </a:rPr>
              <a:t>Hãy</a:t>
            </a:r>
            <a:r>
              <a:rPr lang="en-US" sz="3300" dirty="0"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sz="3300" dirty="0" err="1">
                <a:ea typeface="Tahoma" panose="020B0604030504040204" pitchFamily="34" charset="0"/>
                <a:cs typeface="Tahoma" panose="020B0604030504040204" pitchFamily="34" charset="0"/>
              </a:rPr>
              <a:t>cho</a:t>
            </a:r>
            <a:r>
              <a:rPr lang="en-US" sz="3300" dirty="0"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sz="3300" dirty="0" err="1">
                <a:ea typeface="Tahoma" panose="020B0604030504040204" pitchFamily="34" charset="0"/>
                <a:cs typeface="Tahoma" panose="020B0604030504040204" pitchFamily="34" charset="0"/>
              </a:rPr>
              <a:t>biết</a:t>
            </a:r>
            <a:r>
              <a:rPr lang="en-US" sz="3300" dirty="0"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sz="3300" dirty="0" err="1">
                <a:ea typeface="Tahoma" panose="020B0604030504040204" pitchFamily="34" charset="0"/>
                <a:cs typeface="Tahoma" panose="020B0604030504040204" pitchFamily="34" charset="0"/>
              </a:rPr>
              <a:t>vai</a:t>
            </a:r>
            <a:r>
              <a:rPr lang="en-US" sz="3300" dirty="0"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sz="3300" dirty="0" err="1">
                <a:ea typeface="Tahoma" panose="020B0604030504040204" pitchFamily="34" charset="0"/>
                <a:cs typeface="Tahoma" panose="020B0604030504040204" pitchFamily="34" charset="0"/>
              </a:rPr>
              <a:t>trò</a:t>
            </a:r>
            <a:r>
              <a:rPr lang="en-US" sz="3300" dirty="0"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sz="3300" dirty="0" err="1">
                <a:ea typeface="Tahoma" panose="020B0604030504040204" pitchFamily="34" charset="0"/>
                <a:cs typeface="Tahoma" panose="020B0604030504040204" pitchFamily="34" charset="0"/>
              </a:rPr>
              <a:t>nào</a:t>
            </a:r>
            <a:r>
              <a:rPr lang="en-US" sz="3300" dirty="0"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sz="3300" dirty="0" err="1">
                <a:ea typeface="Tahoma" panose="020B0604030504040204" pitchFamily="34" charset="0"/>
                <a:cs typeface="Tahoma" panose="020B0604030504040204" pitchFamily="34" charset="0"/>
              </a:rPr>
              <a:t>của</a:t>
            </a:r>
            <a:r>
              <a:rPr lang="en-US" sz="3300" dirty="0">
                <a:ea typeface="Tahoma" panose="020B0604030504040204" pitchFamily="34" charset="0"/>
                <a:cs typeface="Tahoma" panose="020B0604030504040204" pitchFamily="34" charset="0"/>
              </a:rPr>
              <a:t> khoa </a:t>
            </a:r>
            <a:r>
              <a:rPr lang="en-US" sz="3300" dirty="0" err="1">
                <a:ea typeface="Tahoma" panose="020B0604030504040204" pitchFamily="34" charset="0"/>
                <a:cs typeface="Tahoma" panose="020B0604030504040204" pitchFamily="34" charset="0"/>
              </a:rPr>
              <a:t>học</a:t>
            </a:r>
            <a:r>
              <a:rPr lang="en-US" sz="3300" dirty="0"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sz="3300" dirty="0" err="1">
                <a:ea typeface="Tahoma" panose="020B0604030504040204" pitchFamily="34" charset="0"/>
                <a:cs typeface="Tahoma" panose="020B0604030504040204" pitchFamily="34" charset="0"/>
              </a:rPr>
              <a:t>tự</a:t>
            </a:r>
            <a:r>
              <a:rPr lang="en-US" sz="3300" dirty="0"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sz="3300" dirty="0" err="1">
                <a:ea typeface="Tahoma" panose="020B0604030504040204" pitchFamily="34" charset="0"/>
                <a:cs typeface="Tahoma" panose="020B0604030504040204" pitchFamily="34" charset="0"/>
              </a:rPr>
              <a:t>nhiên</a:t>
            </a:r>
            <a:r>
              <a:rPr lang="en-US" sz="3300" dirty="0"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sz="3300" dirty="0" err="1">
                <a:ea typeface="Tahoma" panose="020B0604030504040204" pitchFamily="34" charset="0"/>
                <a:cs typeface="Tahoma" panose="020B0604030504040204" pitchFamily="34" charset="0"/>
              </a:rPr>
              <a:t>trong</a:t>
            </a:r>
            <a:r>
              <a:rPr lang="en-US" sz="3300" dirty="0"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sz="3300" dirty="0" err="1">
                <a:ea typeface="Tahoma" panose="020B0604030504040204" pitchFamily="34" charset="0"/>
                <a:cs typeface="Tahoma" panose="020B0604030504040204" pitchFamily="34" charset="0"/>
              </a:rPr>
              <a:t>hoạt</a:t>
            </a:r>
            <a:r>
              <a:rPr lang="en-US" sz="3300" dirty="0"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sz="3300" dirty="0" err="1">
                <a:ea typeface="Tahoma" panose="020B0604030504040204" pitchFamily="34" charset="0"/>
                <a:cs typeface="Tahoma" panose="020B0604030504040204" pitchFamily="34" charset="0"/>
              </a:rPr>
              <a:t>động</a:t>
            </a:r>
            <a:r>
              <a:rPr lang="en-US" sz="3300" dirty="0"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sz="3300" dirty="0" err="1">
                <a:ea typeface="Tahoma" panose="020B0604030504040204" pitchFamily="34" charset="0"/>
                <a:cs typeface="Tahoma" panose="020B0604030504040204" pitchFamily="34" charset="0"/>
              </a:rPr>
              <a:t>đó</a:t>
            </a:r>
            <a:r>
              <a:rPr lang="en-US" sz="3300" dirty="0">
                <a:ea typeface="Tahoma" panose="020B0604030504040204" pitchFamily="34" charset="0"/>
                <a:cs typeface="Tahoma" panose="020B0604030504040204" pitchFamily="34" charset="0"/>
              </a:rPr>
              <a:t> ?</a:t>
            </a:r>
          </a:p>
        </p:txBody>
      </p:sp>
      <p:pic>
        <p:nvPicPr>
          <p:cNvPr id="2050" name="Picture 2" descr="Tưới phun mưa như thế nào là hợp lý? Áp dụng cho cây ăn quả, rau màu..">
            <a:extLst>
              <a:ext uri="{FF2B5EF4-FFF2-40B4-BE49-F238E27FC236}">
                <a16:creationId xmlns:a16="http://schemas.microsoft.com/office/drawing/2014/main" id="{4EB00462-E0B5-7D4D-B2E0-D50E525477B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9600" y="2552700"/>
            <a:ext cx="8722192" cy="582642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52" name="Picture 4" descr="KỸ THUẬT TƯỚI PHUN MƯA HIỆU QUẢ">
            <a:extLst>
              <a:ext uri="{FF2B5EF4-FFF2-40B4-BE49-F238E27FC236}">
                <a16:creationId xmlns:a16="http://schemas.microsoft.com/office/drawing/2014/main" id="{0E5AA9AE-DA5B-2040-BB59-08E6C95AA31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359109" y="2559629"/>
            <a:ext cx="8739636" cy="582642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977017239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85</TotalTime>
  <Words>502</Words>
  <Application>Microsoft Office PowerPoint</Application>
  <PresentationFormat>Tùy chỉnh</PresentationFormat>
  <Paragraphs>57</Paragraphs>
  <Slides>14</Slides>
  <Notes>0</Notes>
  <HiddenSlides>0</HiddenSlides>
  <MMClips>0</MMClips>
  <ScaleCrop>false</ScaleCrop>
  <HeadingPairs>
    <vt:vector size="4" baseType="variant">
      <vt:variant>
        <vt:lpstr>Chủ đề</vt:lpstr>
      </vt:variant>
      <vt:variant>
        <vt:i4>1</vt:i4>
      </vt:variant>
      <vt:variant>
        <vt:lpstr>Tiêu đề Bản chiếu</vt:lpstr>
      </vt:variant>
      <vt:variant>
        <vt:i4>14</vt:i4>
      </vt:variant>
    </vt:vector>
  </HeadingPairs>
  <TitlesOfParts>
    <vt:vector size="15" baseType="lpstr">
      <vt:lpstr>Office Theme</vt:lpstr>
      <vt:lpstr>Bản trình bày PowerPoint</vt:lpstr>
      <vt:lpstr>Bản trình bày PowerPoint</vt:lpstr>
      <vt:lpstr>Bản trình bày PowerPoint</vt:lpstr>
      <vt:lpstr>Bản trình bày PowerPoint</vt:lpstr>
      <vt:lpstr>Bản trình bày PowerPoint</vt:lpstr>
      <vt:lpstr>Bản trình bày PowerPoint</vt:lpstr>
      <vt:lpstr>Bản trình bày PowerPoint</vt:lpstr>
      <vt:lpstr>Bản trình bày PowerPoint</vt:lpstr>
      <vt:lpstr>Bản trình bày PowerPoint</vt:lpstr>
      <vt:lpstr>Bản trình bày PowerPoint</vt:lpstr>
      <vt:lpstr>Bản trình bày PowerPoint</vt:lpstr>
      <vt:lpstr>Bản trình bày PowerPoint</vt:lpstr>
      <vt:lpstr>Bản trình bày PowerPoint</vt:lpstr>
      <vt:lpstr>Bản trình bày PowerPoint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cp:lastModifiedBy>Thu Hương Cao Đỗ</cp:lastModifiedBy>
  <cp:revision>20</cp:revision>
  <dcterms:created xsi:type="dcterms:W3CDTF">2006-08-16T00:00:00Z</dcterms:created>
  <dcterms:modified xsi:type="dcterms:W3CDTF">2022-09-09T15:27:32Z</dcterms:modified>
  <dc:identifier>DAEpJvCugMM</dc:identifier>
</cp:coreProperties>
</file>